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bin" pitchFamily="2" charset="77"/>
      <p:regular r:id="rId13"/>
    </p:embeddedFont>
    <p:embeddedFont>
      <p:font typeface="Consolas" panose="020B0609020204030204" pitchFamily="49" charset="0"/>
      <p:regular r:id="rId14"/>
      <p:bold r:id="rId15"/>
      <p:italic r:id="rId16"/>
      <p:boldItalic r:id="rId17"/>
    </p:embeddedFont>
    <p:embeddedFont>
      <p:font typeface="Unbounded" pitchFamily="2" charset="77"/>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p:restoredTop sz="94610"/>
  </p:normalViewPr>
  <p:slideViewPr>
    <p:cSldViewPr snapToGrid="0" snapToObjects="1">
      <p:cViewPr varScale="1">
        <p:scale>
          <a:sx n="102" d="100"/>
          <a:sy n="102" d="100"/>
        </p:scale>
        <p:origin x="19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19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61173"/>
            <a:ext cx="7468553" cy="2816066"/>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Big Data Analytics Using PySpark: Unlocking Scalable Data Insights</a:t>
            </a:r>
            <a:endParaRPr lang="en-US" sz="4400" dirty="0"/>
          </a:p>
        </p:txBody>
      </p:sp>
      <p:sp>
        <p:nvSpPr>
          <p:cNvPr id="4" name="Text 1"/>
          <p:cNvSpPr/>
          <p:nvPr/>
        </p:nvSpPr>
        <p:spPr>
          <a:xfrm>
            <a:off x="837724" y="4936212"/>
            <a:ext cx="2544303" cy="976073"/>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rPr>
              <a:t>Deekshith P Kumar</a:t>
            </a:r>
          </a:p>
          <a:p>
            <a:pPr marL="0" indent="0" algn="l">
              <a:lnSpc>
                <a:spcPts val="3000"/>
              </a:lnSpc>
              <a:buNone/>
            </a:pPr>
            <a:r>
              <a:rPr lang="en-US" sz="1850" dirty="0">
                <a:solidFill>
                  <a:srgbClr val="CAD6DE"/>
                </a:solidFill>
                <a:latin typeface="Cabin" pitchFamily="34" charset="0"/>
              </a:rPr>
              <a:t>4NI22CS053 CSE - A</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747832"/>
            <a:ext cx="12954952"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The Future of Big Data Analytics with PySpark</a:t>
            </a:r>
            <a:endParaRPr lang="en-US" sz="4400" dirty="0"/>
          </a:p>
        </p:txBody>
      </p:sp>
      <p:sp>
        <p:nvSpPr>
          <p:cNvPr id="3" name="Text 1"/>
          <p:cNvSpPr/>
          <p:nvPr/>
        </p:nvSpPr>
        <p:spPr>
          <a:xfrm>
            <a:off x="837724" y="2730222"/>
            <a:ext cx="1446848"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a:t>
            </a:r>
            <a:endParaRPr lang="en-US" sz="1850" dirty="0"/>
          </a:p>
        </p:txBody>
      </p:sp>
      <p:sp>
        <p:nvSpPr>
          <p:cNvPr id="4" name="Text 2"/>
          <p:cNvSpPr/>
          <p:nvPr/>
        </p:nvSpPr>
        <p:spPr>
          <a:xfrm>
            <a:off x="2876074" y="2730222"/>
            <a:ext cx="1092410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PySpark's role in the big data landscape is continuously expanding, becoming indispensable for organizations seeking to derive value from their data assets.</a:t>
            </a:r>
            <a:endParaRPr lang="en-US" sz="1850" dirty="0"/>
          </a:p>
        </p:txBody>
      </p:sp>
      <p:sp>
        <p:nvSpPr>
          <p:cNvPr id="5" name="Text 3"/>
          <p:cNvSpPr/>
          <p:nvPr/>
        </p:nvSpPr>
        <p:spPr>
          <a:xfrm>
            <a:off x="2876074" y="3711654"/>
            <a:ext cx="1092410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Growing Adoption:</a:t>
            </a:r>
            <a:r>
              <a:rPr lang="en-US" sz="1850" dirty="0">
                <a:solidFill>
                  <a:srgbClr val="CAD6DE"/>
                </a:solidFill>
                <a:latin typeface="Cabin" pitchFamily="34" charset="0"/>
                <a:ea typeface="Cabin" pitchFamily="34" charset="-122"/>
                <a:cs typeface="Cabin" pitchFamily="34" charset="-120"/>
              </a:rPr>
              <a:t> Increasingly embraced by enterprises for scalable data science and engineering initiatives.</a:t>
            </a:r>
            <a:endParaRPr lang="en-US" sz="1850" dirty="0"/>
          </a:p>
        </p:txBody>
      </p:sp>
      <p:sp>
        <p:nvSpPr>
          <p:cNvPr id="6" name="Text 4"/>
          <p:cNvSpPr/>
          <p:nvPr/>
        </p:nvSpPr>
        <p:spPr>
          <a:xfrm>
            <a:off x="2876074" y="4561403"/>
            <a:ext cx="1092410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Enhanced Integration:</a:t>
            </a:r>
            <a:r>
              <a:rPr lang="en-US" sz="1850" dirty="0">
                <a:solidFill>
                  <a:srgbClr val="CAD6DE"/>
                </a:solidFill>
                <a:latin typeface="Cabin" pitchFamily="34" charset="0"/>
                <a:ea typeface="Cabin" pitchFamily="34" charset="-122"/>
                <a:cs typeface="Cabin" pitchFamily="34" charset="-120"/>
              </a:rPr>
              <a:t> Tighter integration with real-time streaming data platforms and advanced AI workflows.</a:t>
            </a:r>
            <a:endParaRPr lang="en-US" sz="1850" dirty="0"/>
          </a:p>
        </p:txBody>
      </p:sp>
      <p:sp>
        <p:nvSpPr>
          <p:cNvPr id="7" name="Text 5"/>
          <p:cNvSpPr/>
          <p:nvPr/>
        </p:nvSpPr>
        <p:spPr>
          <a:xfrm>
            <a:off x="2876074" y="5411152"/>
            <a:ext cx="10924103" cy="766048"/>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Empowering Data Teams:</a:t>
            </a:r>
            <a:r>
              <a:rPr lang="en-US" sz="1850" dirty="0">
                <a:solidFill>
                  <a:srgbClr val="CAD6DE"/>
                </a:solidFill>
                <a:latin typeface="Cabin" pitchFamily="34" charset="0"/>
                <a:ea typeface="Cabin" pitchFamily="34" charset="-122"/>
                <a:cs typeface="Cabin" pitchFamily="34" charset="-120"/>
              </a:rPr>
              <a:t> Equipping data professionals with the tools to transform massive datasets into actionable business intelligence.</a:t>
            </a:r>
            <a:endParaRPr lang="en-US" sz="1850" dirty="0"/>
          </a:p>
        </p:txBody>
      </p:sp>
      <p:sp>
        <p:nvSpPr>
          <p:cNvPr id="8" name="Text 6"/>
          <p:cNvSpPr/>
          <p:nvPr/>
        </p:nvSpPr>
        <p:spPr>
          <a:xfrm>
            <a:off x="3235047" y="6446401"/>
            <a:ext cx="10565130"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Ready to harness PySpark? Start building your big data solutions today and unlock the full potential of your data!</a:t>
            </a:r>
            <a:endParaRPr lang="en-US" sz="1850" dirty="0"/>
          </a:p>
        </p:txBody>
      </p:sp>
      <p:sp>
        <p:nvSpPr>
          <p:cNvPr id="9" name="Shape 7"/>
          <p:cNvSpPr/>
          <p:nvPr/>
        </p:nvSpPr>
        <p:spPr>
          <a:xfrm>
            <a:off x="2876074" y="6446401"/>
            <a:ext cx="30480" cy="766048"/>
          </a:xfrm>
          <a:prstGeom prst="rect">
            <a:avLst/>
          </a:prstGeom>
          <a:solidFill>
            <a:srgbClr val="0A988B"/>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34578" y="341471"/>
            <a:ext cx="9560004" cy="365165"/>
          </a:xfrm>
          <a:prstGeom prst="rect">
            <a:avLst/>
          </a:prstGeom>
          <a:noFill/>
          <a:ln/>
        </p:spPr>
        <p:txBody>
          <a:bodyPr wrap="none" lIns="0" tIns="0" rIns="0" bIns="0" rtlCol="0" anchor="t"/>
          <a:lstStyle/>
          <a:p>
            <a:pPr marL="0" indent="0" algn="l">
              <a:lnSpc>
                <a:spcPts val="2850"/>
              </a:lnSpc>
              <a:buNone/>
            </a:pPr>
            <a:r>
              <a:rPr lang="en-US" sz="2300" dirty="0">
                <a:solidFill>
                  <a:srgbClr val="FFFFFF"/>
                </a:solidFill>
                <a:latin typeface="Unbounded" pitchFamily="34" charset="0"/>
                <a:ea typeface="Unbounded" pitchFamily="34" charset="-122"/>
                <a:cs typeface="Unbounded" pitchFamily="34" charset="-120"/>
              </a:rPr>
              <a:t>The Big Data Explosion: Why Traditional Tools Fall Short</a:t>
            </a:r>
            <a:endParaRPr lang="en-US" sz="2300" dirty="0"/>
          </a:p>
        </p:txBody>
      </p:sp>
      <p:sp>
        <p:nvSpPr>
          <p:cNvPr id="3" name="Shape 1"/>
          <p:cNvSpPr/>
          <p:nvPr/>
        </p:nvSpPr>
        <p:spPr>
          <a:xfrm>
            <a:off x="434578" y="1032510"/>
            <a:ext cx="6729174" cy="1507331"/>
          </a:xfrm>
          <a:prstGeom prst="roundRect">
            <a:avLst>
              <a:gd name="adj" fmla="val 1236"/>
            </a:avLst>
          </a:prstGeom>
          <a:solidFill>
            <a:srgbClr val="304755"/>
          </a:solidFill>
          <a:ln/>
        </p:spPr>
      </p:sp>
      <p:sp>
        <p:nvSpPr>
          <p:cNvPr id="4" name="Shape 2"/>
          <p:cNvSpPr/>
          <p:nvPr/>
        </p:nvSpPr>
        <p:spPr>
          <a:xfrm>
            <a:off x="434578" y="1032510"/>
            <a:ext cx="6729174" cy="753666"/>
          </a:xfrm>
          <a:prstGeom prst="roundRect">
            <a:avLst>
              <a:gd name="adj" fmla="val 2472"/>
            </a:avLst>
          </a:prstGeom>
          <a:solidFill>
            <a:srgbClr val="304755"/>
          </a:solidFill>
          <a:ln/>
        </p:spPr>
      </p:sp>
      <p:sp>
        <p:nvSpPr>
          <p:cNvPr id="5" name="Text 3"/>
          <p:cNvSpPr/>
          <p:nvPr/>
        </p:nvSpPr>
        <p:spPr>
          <a:xfrm>
            <a:off x="558760" y="1156692"/>
            <a:ext cx="1460897" cy="182523"/>
          </a:xfrm>
          <a:prstGeom prst="rect">
            <a:avLst/>
          </a:prstGeom>
          <a:noFill/>
          <a:ln/>
        </p:spPr>
        <p:txBody>
          <a:bodyPr wrap="none" lIns="0" tIns="0" rIns="0" bIns="0" rtlCol="0" anchor="t"/>
          <a:lstStyle/>
          <a:p>
            <a:pPr marL="0" indent="0" algn="l">
              <a:lnSpc>
                <a:spcPts val="1400"/>
              </a:lnSpc>
              <a:buNone/>
            </a:pPr>
            <a:r>
              <a:rPr lang="en-US" sz="1150" dirty="0">
                <a:solidFill>
                  <a:srgbClr val="CAD6DE"/>
                </a:solidFill>
                <a:latin typeface="Unbounded" pitchFamily="34" charset="0"/>
                <a:ea typeface="Unbounded" pitchFamily="34" charset="-122"/>
                <a:cs typeface="Unbounded" pitchFamily="34" charset="-120"/>
              </a:rPr>
              <a:t>Data Deluge</a:t>
            </a:r>
            <a:endParaRPr lang="en-US" sz="1150" dirty="0"/>
          </a:p>
        </p:txBody>
      </p:sp>
      <p:sp>
        <p:nvSpPr>
          <p:cNvPr id="6" name="Text 4"/>
          <p:cNvSpPr/>
          <p:nvPr/>
        </p:nvSpPr>
        <p:spPr>
          <a:xfrm>
            <a:off x="558760" y="1463397"/>
            <a:ext cx="6480810" cy="198596"/>
          </a:xfrm>
          <a:prstGeom prst="rect">
            <a:avLst/>
          </a:prstGeom>
          <a:noFill/>
          <a:ln/>
        </p:spPr>
        <p:txBody>
          <a:bodyPr wrap="non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Over </a:t>
            </a:r>
            <a:r>
              <a:rPr lang="en-US" sz="950" b="1" dirty="0">
                <a:solidFill>
                  <a:srgbClr val="CAD6DE"/>
                </a:solidFill>
                <a:latin typeface="Cabin" pitchFamily="34" charset="0"/>
                <a:ea typeface="Cabin" pitchFamily="34" charset="-122"/>
                <a:cs typeface="Cabin" pitchFamily="34" charset="-120"/>
              </a:rPr>
              <a:t>4 petabytes</a:t>
            </a:r>
            <a:r>
              <a:rPr lang="en-US" sz="950" dirty="0">
                <a:solidFill>
                  <a:srgbClr val="CAD6DE"/>
                </a:solidFill>
                <a:latin typeface="Cabin" pitchFamily="34" charset="0"/>
                <a:ea typeface="Cabin" pitchFamily="34" charset="-122"/>
                <a:cs typeface="Cabin" pitchFamily="34" charset="-120"/>
              </a:rPr>
              <a:t> of data generated daily on Facebook alone, creating an unprecedented volume of information.</a:t>
            </a:r>
            <a:endParaRPr lang="en-US" sz="950" dirty="0"/>
          </a:p>
        </p:txBody>
      </p:sp>
      <p:sp>
        <p:nvSpPr>
          <p:cNvPr id="7" name="Shape 5"/>
          <p:cNvSpPr/>
          <p:nvPr/>
        </p:nvSpPr>
        <p:spPr>
          <a:xfrm>
            <a:off x="434578" y="1786176"/>
            <a:ext cx="6729174" cy="753666"/>
          </a:xfrm>
          <a:prstGeom prst="rect">
            <a:avLst/>
          </a:prstGeom>
          <a:solidFill>
            <a:srgbClr val="304755"/>
          </a:solidFill>
          <a:ln/>
        </p:spPr>
      </p:sp>
      <p:sp>
        <p:nvSpPr>
          <p:cNvPr id="8" name="Shape 6"/>
          <p:cNvSpPr/>
          <p:nvPr/>
        </p:nvSpPr>
        <p:spPr>
          <a:xfrm>
            <a:off x="434578" y="1786176"/>
            <a:ext cx="6729174" cy="15240"/>
          </a:xfrm>
          <a:prstGeom prst="roundRect">
            <a:avLst>
              <a:gd name="adj" fmla="val 122228"/>
            </a:avLst>
          </a:prstGeom>
          <a:solidFill>
            <a:srgbClr val="49606E"/>
          </a:solidFill>
          <a:ln/>
        </p:spPr>
      </p:sp>
      <p:sp>
        <p:nvSpPr>
          <p:cNvPr id="9" name="Text 7"/>
          <p:cNvSpPr/>
          <p:nvPr/>
        </p:nvSpPr>
        <p:spPr>
          <a:xfrm>
            <a:off x="558760" y="1910358"/>
            <a:ext cx="1866543" cy="182523"/>
          </a:xfrm>
          <a:prstGeom prst="rect">
            <a:avLst/>
          </a:prstGeom>
          <a:noFill/>
          <a:ln/>
        </p:spPr>
        <p:txBody>
          <a:bodyPr wrap="none" lIns="0" tIns="0" rIns="0" bIns="0" rtlCol="0" anchor="t"/>
          <a:lstStyle/>
          <a:p>
            <a:pPr marL="0" indent="0" algn="l">
              <a:lnSpc>
                <a:spcPts val="1400"/>
              </a:lnSpc>
              <a:buNone/>
            </a:pPr>
            <a:r>
              <a:rPr lang="en-US" sz="1150" dirty="0">
                <a:solidFill>
                  <a:srgbClr val="CAD6DE"/>
                </a:solidFill>
                <a:latin typeface="Unbounded" pitchFamily="34" charset="0"/>
                <a:ea typeface="Unbounded" pitchFamily="34" charset="-122"/>
                <a:cs typeface="Unbounded" pitchFamily="34" charset="-120"/>
              </a:rPr>
              <a:t>Information Overload</a:t>
            </a:r>
            <a:endParaRPr lang="en-US" sz="1150" dirty="0"/>
          </a:p>
        </p:txBody>
      </p:sp>
      <p:sp>
        <p:nvSpPr>
          <p:cNvPr id="10" name="Text 8"/>
          <p:cNvSpPr/>
          <p:nvPr/>
        </p:nvSpPr>
        <p:spPr>
          <a:xfrm>
            <a:off x="558760" y="2217063"/>
            <a:ext cx="6480810" cy="198596"/>
          </a:xfrm>
          <a:prstGeom prst="rect">
            <a:avLst/>
          </a:prstGeom>
          <a:noFill/>
          <a:ln/>
        </p:spPr>
        <p:txBody>
          <a:bodyPr wrap="non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Approximately </a:t>
            </a:r>
            <a:r>
              <a:rPr lang="en-US" sz="950" b="1" dirty="0">
                <a:solidFill>
                  <a:srgbClr val="CAD6DE"/>
                </a:solidFill>
                <a:latin typeface="Cabin" pitchFamily="34" charset="0"/>
                <a:ea typeface="Cabin" pitchFamily="34" charset="-122"/>
                <a:cs typeface="Cabin" pitchFamily="34" charset="-120"/>
              </a:rPr>
              <a:t>500 million tweets</a:t>
            </a:r>
            <a:r>
              <a:rPr lang="en-US" sz="950" dirty="0">
                <a:solidFill>
                  <a:srgbClr val="CAD6DE"/>
                </a:solidFill>
                <a:latin typeface="Cabin" pitchFamily="34" charset="0"/>
                <a:ea typeface="Cabin" pitchFamily="34" charset="-122"/>
                <a:cs typeface="Cabin" pitchFamily="34" charset="-120"/>
              </a:rPr>
              <a:t> and </a:t>
            </a:r>
            <a:r>
              <a:rPr lang="en-US" sz="950" b="1" dirty="0">
                <a:solidFill>
                  <a:srgbClr val="CAD6DE"/>
                </a:solidFill>
                <a:latin typeface="Cabin" pitchFamily="34" charset="0"/>
                <a:ea typeface="Cabin" pitchFamily="34" charset="-122"/>
                <a:cs typeface="Cabin" pitchFamily="34" charset="-120"/>
              </a:rPr>
              <a:t>90 billion emails</a:t>
            </a:r>
            <a:r>
              <a:rPr lang="en-US" sz="950" dirty="0">
                <a:solidFill>
                  <a:srgbClr val="CAD6DE"/>
                </a:solidFill>
                <a:latin typeface="Cabin" pitchFamily="34" charset="0"/>
                <a:ea typeface="Cabin" pitchFamily="34" charset="-122"/>
                <a:cs typeface="Cabin" pitchFamily="34" charset="-120"/>
              </a:rPr>
              <a:t> are sent worldwide every single day.</a:t>
            </a:r>
            <a:endParaRPr lang="en-US" sz="950" dirty="0"/>
          </a:p>
        </p:txBody>
      </p:sp>
      <p:pic>
        <p:nvPicPr>
          <p:cNvPr id="11" name="Image 0" descr="preencoded.png"/>
          <p:cNvPicPr>
            <a:picLocks noChangeAspect="1"/>
          </p:cNvPicPr>
          <p:nvPr/>
        </p:nvPicPr>
        <p:blipFill>
          <a:blip r:embed="rId3"/>
          <a:stretch>
            <a:fillRect/>
          </a:stretch>
        </p:blipFill>
        <p:spPr>
          <a:xfrm>
            <a:off x="434577" y="2679502"/>
            <a:ext cx="13531943" cy="4948849"/>
          </a:xfrm>
          <a:prstGeom prst="rect">
            <a:avLst/>
          </a:prstGeom>
        </p:spPr>
      </p:pic>
      <p:sp>
        <p:nvSpPr>
          <p:cNvPr id="12" name="Text 9"/>
          <p:cNvSpPr/>
          <p:nvPr/>
        </p:nvSpPr>
        <p:spPr>
          <a:xfrm>
            <a:off x="7474268" y="1004530"/>
            <a:ext cx="6729174" cy="397193"/>
          </a:xfrm>
          <a:prstGeom prst="rect">
            <a:avLst/>
          </a:prstGeom>
          <a:noFill/>
          <a:ln/>
        </p:spPr>
        <p:txBody>
          <a:bodyPr wrap="square" lIns="0" tIns="0" rIns="0" bIns="0" rtlCol="0" anchor="t"/>
          <a:lstStyle/>
          <a:p>
            <a:pPr marL="0" indent="0" algn="l">
              <a:lnSpc>
                <a:spcPts val="1550"/>
              </a:lnSpc>
              <a:buNone/>
            </a:pPr>
            <a:r>
              <a:rPr lang="en-US" sz="950" dirty="0">
                <a:solidFill>
                  <a:srgbClr val="CAD6DE"/>
                </a:solidFill>
                <a:latin typeface="Cabin" pitchFamily="34" charset="0"/>
                <a:ea typeface="Cabin" pitchFamily="34" charset="-122"/>
                <a:cs typeface="Cabin" pitchFamily="34" charset="-120"/>
              </a:rPr>
              <a:t>The sheer volume, velocity, and variety of modern data have rendered traditional processing tools inadequate. Organizations face immense challenges in efficiently processing, storing, and analyzing these massive datasets to derive meaningful intelligence.</a:t>
            </a:r>
            <a:endParaRPr lang="en-US" sz="950" dirty="0"/>
          </a:p>
        </p:txBody>
      </p:sp>
      <p:sp>
        <p:nvSpPr>
          <p:cNvPr id="13" name="Shape 10"/>
          <p:cNvSpPr/>
          <p:nvPr/>
        </p:nvSpPr>
        <p:spPr>
          <a:xfrm>
            <a:off x="7474268" y="1541383"/>
            <a:ext cx="6729174" cy="726043"/>
          </a:xfrm>
          <a:prstGeom prst="roundRect">
            <a:avLst>
              <a:gd name="adj" fmla="val 2566"/>
            </a:avLst>
          </a:prstGeom>
          <a:solidFill>
            <a:srgbClr val="054842"/>
          </a:solidFill>
          <a:ln/>
        </p:spPr>
      </p:sp>
      <p:pic>
        <p:nvPicPr>
          <p:cNvPr id="14" name="Image 1" descr="preencoded.png"/>
          <p:cNvPicPr>
            <a:picLocks noChangeAspect="1"/>
          </p:cNvPicPr>
          <p:nvPr/>
        </p:nvPicPr>
        <p:blipFill>
          <a:blip r:embed="rId4"/>
          <a:stretch>
            <a:fillRect/>
          </a:stretch>
        </p:blipFill>
        <p:spPr>
          <a:xfrm>
            <a:off x="7598450" y="1732598"/>
            <a:ext cx="155138" cy="124182"/>
          </a:xfrm>
          <a:prstGeom prst="rect">
            <a:avLst/>
          </a:prstGeom>
        </p:spPr>
      </p:pic>
      <p:sp>
        <p:nvSpPr>
          <p:cNvPr id="15" name="Text 11"/>
          <p:cNvSpPr/>
          <p:nvPr/>
        </p:nvSpPr>
        <p:spPr>
          <a:xfrm>
            <a:off x="7877770" y="1696522"/>
            <a:ext cx="6201489" cy="397193"/>
          </a:xfrm>
          <a:prstGeom prst="rect">
            <a:avLst/>
          </a:prstGeom>
          <a:noFill/>
          <a:ln/>
        </p:spPr>
        <p:txBody>
          <a:bodyPr wrap="square" lIns="0" tIns="0" rIns="0" bIns="0" rtlCol="0" anchor="t"/>
          <a:lstStyle/>
          <a:p>
            <a:pPr marL="0" indent="0" algn="l">
              <a:lnSpc>
                <a:spcPts val="1550"/>
              </a:lnSpc>
              <a:buNone/>
            </a:pPr>
            <a:r>
              <a:rPr lang="en-US" sz="950" dirty="0">
                <a:solidFill>
                  <a:srgbClr val="FFFFFF"/>
                </a:solidFill>
                <a:latin typeface="Cabin" pitchFamily="34" charset="0"/>
                <a:ea typeface="Cabin" pitchFamily="34" charset="-122"/>
                <a:cs typeface="Cabin" pitchFamily="34" charset="-120"/>
              </a:rPr>
              <a:t>Traditional databases and single-server processing solutions simply cannot keep pace with today's data generation rates.</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7927" y="438388"/>
            <a:ext cx="11451312" cy="468868"/>
          </a:xfrm>
          <a:prstGeom prst="rect">
            <a:avLst/>
          </a:prstGeom>
          <a:noFill/>
          <a:ln/>
        </p:spPr>
        <p:txBody>
          <a:bodyPr wrap="none" lIns="0" tIns="0" rIns="0" bIns="0" rtlCol="0" anchor="t"/>
          <a:lstStyle/>
          <a:p>
            <a:pPr marL="0" indent="0" algn="l">
              <a:lnSpc>
                <a:spcPts val="3650"/>
              </a:lnSpc>
              <a:buNone/>
            </a:pPr>
            <a:r>
              <a:rPr lang="en-US" sz="2950" dirty="0">
                <a:solidFill>
                  <a:srgbClr val="FFFFFF"/>
                </a:solidFill>
                <a:latin typeface="Unbounded" pitchFamily="34" charset="0"/>
                <a:ea typeface="Unbounded" pitchFamily="34" charset="-122"/>
                <a:cs typeface="Unbounded" pitchFamily="34" charset="-120"/>
              </a:rPr>
              <a:t>What is PySpark? The Python API for Apache Spark</a:t>
            </a:r>
            <a:endParaRPr lang="en-US" sz="2950" dirty="0"/>
          </a:p>
        </p:txBody>
      </p:sp>
      <p:sp>
        <p:nvSpPr>
          <p:cNvPr id="3" name="Text 1"/>
          <p:cNvSpPr/>
          <p:nvPr/>
        </p:nvSpPr>
        <p:spPr>
          <a:xfrm>
            <a:off x="557927" y="1289804"/>
            <a:ext cx="6562844" cy="510064"/>
          </a:xfrm>
          <a:prstGeom prst="rect">
            <a:avLst/>
          </a:prstGeom>
          <a:noFill/>
          <a:ln/>
        </p:spPr>
        <p:txBody>
          <a:bodyPr wrap="squar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PySpark serves as the Python API for Apache Spark, a powerful open-source, distributed processing system designed for big data workloads.</a:t>
            </a:r>
            <a:endParaRPr lang="en-US" sz="1250" dirty="0"/>
          </a:p>
        </p:txBody>
      </p:sp>
      <p:sp>
        <p:nvSpPr>
          <p:cNvPr id="4" name="Text 2"/>
          <p:cNvSpPr/>
          <p:nvPr/>
        </p:nvSpPr>
        <p:spPr>
          <a:xfrm>
            <a:off x="557927" y="1943338"/>
            <a:ext cx="6562844" cy="510064"/>
          </a:xfrm>
          <a:prstGeom prst="rect">
            <a:avLst/>
          </a:prstGeom>
          <a:noFill/>
          <a:ln/>
        </p:spPr>
        <p:txBody>
          <a:bodyPr wrap="squar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It enables data professionals and engineers to leverage Spark's robust capabilities using the familiar and flexible Python programming language.</a:t>
            </a:r>
            <a:endParaRPr lang="en-US" sz="1250" dirty="0"/>
          </a:p>
        </p:txBody>
      </p:sp>
      <p:sp>
        <p:nvSpPr>
          <p:cNvPr id="5" name="Shape 3"/>
          <p:cNvSpPr/>
          <p:nvPr/>
        </p:nvSpPr>
        <p:spPr>
          <a:xfrm>
            <a:off x="557927" y="2871788"/>
            <a:ext cx="6562844" cy="1229558"/>
          </a:xfrm>
          <a:prstGeom prst="roundRect">
            <a:avLst>
              <a:gd name="adj" fmla="val 8924"/>
            </a:avLst>
          </a:prstGeom>
          <a:solidFill>
            <a:srgbClr val="112836"/>
          </a:solidFill>
          <a:ln/>
        </p:spPr>
      </p:sp>
      <p:sp>
        <p:nvSpPr>
          <p:cNvPr id="6" name="Shape 4"/>
          <p:cNvSpPr/>
          <p:nvPr/>
        </p:nvSpPr>
        <p:spPr>
          <a:xfrm>
            <a:off x="557927" y="2848928"/>
            <a:ext cx="6562844" cy="91440"/>
          </a:xfrm>
          <a:prstGeom prst="roundRect">
            <a:avLst>
              <a:gd name="adj" fmla="val 26153"/>
            </a:avLst>
          </a:prstGeom>
          <a:solidFill>
            <a:srgbClr val="0A988B"/>
          </a:solidFill>
          <a:ln/>
        </p:spPr>
      </p:sp>
      <p:sp>
        <p:nvSpPr>
          <p:cNvPr id="7" name="Shape 5"/>
          <p:cNvSpPr/>
          <p:nvPr/>
        </p:nvSpPr>
        <p:spPr>
          <a:xfrm>
            <a:off x="3600152" y="2632710"/>
            <a:ext cx="478274" cy="478274"/>
          </a:xfrm>
          <a:prstGeom prst="roundRect">
            <a:avLst>
              <a:gd name="adj" fmla="val 191187"/>
            </a:avLst>
          </a:prstGeom>
          <a:solidFill>
            <a:srgbClr val="0A988B"/>
          </a:solidFill>
          <a:ln/>
        </p:spPr>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3623" y="2776180"/>
            <a:ext cx="191214" cy="191214"/>
          </a:xfrm>
          <a:prstGeom prst="rect">
            <a:avLst/>
          </a:prstGeom>
        </p:spPr>
      </p:pic>
      <p:sp>
        <p:nvSpPr>
          <p:cNvPr id="9" name="Text 6"/>
          <p:cNvSpPr/>
          <p:nvPr/>
        </p:nvSpPr>
        <p:spPr>
          <a:xfrm>
            <a:off x="740212" y="3270290"/>
            <a:ext cx="2102763" cy="234315"/>
          </a:xfrm>
          <a:prstGeom prst="rect">
            <a:avLst/>
          </a:prstGeom>
          <a:noFill/>
          <a:ln/>
        </p:spPr>
        <p:txBody>
          <a:bodyPr wrap="none" lIns="0" tIns="0" rIns="0" bIns="0" rtlCol="0" anchor="t"/>
          <a:lstStyle/>
          <a:p>
            <a:pPr marL="0" indent="0" algn="l">
              <a:lnSpc>
                <a:spcPts val="1800"/>
              </a:lnSpc>
              <a:buNone/>
            </a:pPr>
            <a:r>
              <a:rPr lang="en-US" sz="1450" dirty="0">
                <a:solidFill>
                  <a:srgbClr val="CAD6DE"/>
                </a:solidFill>
                <a:latin typeface="Unbounded" pitchFamily="34" charset="0"/>
                <a:ea typeface="Unbounded" pitchFamily="34" charset="-122"/>
                <a:cs typeface="Unbounded" pitchFamily="34" charset="-120"/>
              </a:rPr>
              <a:t>Python Integration</a:t>
            </a:r>
            <a:endParaRPr lang="en-US" sz="1450" dirty="0"/>
          </a:p>
        </p:txBody>
      </p:sp>
      <p:sp>
        <p:nvSpPr>
          <p:cNvPr id="10" name="Text 7"/>
          <p:cNvSpPr/>
          <p:nvPr/>
        </p:nvSpPr>
        <p:spPr>
          <a:xfrm>
            <a:off x="740212" y="3664029"/>
            <a:ext cx="6198275" cy="255032"/>
          </a:xfrm>
          <a:prstGeom prst="rect">
            <a:avLst/>
          </a:prstGeom>
          <a:noFill/>
          <a:ln/>
        </p:spPr>
        <p:txBody>
          <a:bodyPr wrap="non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Combines Python's ease of use with Spark's distributed computing power.</a:t>
            </a:r>
            <a:endParaRPr lang="en-US" sz="1250" dirty="0"/>
          </a:p>
        </p:txBody>
      </p:sp>
      <p:sp>
        <p:nvSpPr>
          <p:cNvPr id="11" name="Shape 8"/>
          <p:cNvSpPr/>
          <p:nvPr/>
        </p:nvSpPr>
        <p:spPr>
          <a:xfrm>
            <a:off x="557927" y="4499848"/>
            <a:ext cx="6562844" cy="1229558"/>
          </a:xfrm>
          <a:prstGeom prst="roundRect">
            <a:avLst>
              <a:gd name="adj" fmla="val 8924"/>
            </a:avLst>
          </a:prstGeom>
          <a:solidFill>
            <a:srgbClr val="112836"/>
          </a:solidFill>
          <a:ln/>
        </p:spPr>
      </p:sp>
      <p:sp>
        <p:nvSpPr>
          <p:cNvPr id="12" name="Shape 9"/>
          <p:cNvSpPr/>
          <p:nvPr/>
        </p:nvSpPr>
        <p:spPr>
          <a:xfrm>
            <a:off x="557927" y="4476988"/>
            <a:ext cx="6562844" cy="91440"/>
          </a:xfrm>
          <a:prstGeom prst="roundRect">
            <a:avLst>
              <a:gd name="adj" fmla="val 26153"/>
            </a:avLst>
          </a:prstGeom>
          <a:solidFill>
            <a:srgbClr val="0A988B"/>
          </a:solidFill>
          <a:ln/>
        </p:spPr>
      </p:sp>
      <p:sp>
        <p:nvSpPr>
          <p:cNvPr id="13" name="Shape 10"/>
          <p:cNvSpPr/>
          <p:nvPr/>
        </p:nvSpPr>
        <p:spPr>
          <a:xfrm>
            <a:off x="3600152" y="4260771"/>
            <a:ext cx="478274" cy="478274"/>
          </a:xfrm>
          <a:prstGeom prst="roundRect">
            <a:avLst>
              <a:gd name="adj" fmla="val 191187"/>
            </a:avLst>
          </a:prstGeom>
          <a:solidFill>
            <a:srgbClr val="0A988B"/>
          </a:solidFill>
          <a:ln/>
        </p:spPr>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3623" y="4404241"/>
            <a:ext cx="191214" cy="191214"/>
          </a:xfrm>
          <a:prstGeom prst="rect">
            <a:avLst/>
          </a:prstGeom>
        </p:spPr>
      </p:pic>
      <p:sp>
        <p:nvSpPr>
          <p:cNvPr id="15" name="Text 11"/>
          <p:cNvSpPr/>
          <p:nvPr/>
        </p:nvSpPr>
        <p:spPr>
          <a:xfrm>
            <a:off x="740212" y="4898350"/>
            <a:ext cx="2464475" cy="234315"/>
          </a:xfrm>
          <a:prstGeom prst="rect">
            <a:avLst/>
          </a:prstGeom>
          <a:noFill/>
          <a:ln/>
        </p:spPr>
        <p:txBody>
          <a:bodyPr wrap="none" lIns="0" tIns="0" rIns="0" bIns="0" rtlCol="0" anchor="t"/>
          <a:lstStyle/>
          <a:p>
            <a:pPr marL="0" indent="0" algn="l">
              <a:lnSpc>
                <a:spcPts val="1800"/>
              </a:lnSpc>
              <a:buNone/>
            </a:pPr>
            <a:r>
              <a:rPr lang="en-US" sz="1450" dirty="0">
                <a:solidFill>
                  <a:srgbClr val="CAD6DE"/>
                </a:solidFill>
                <a:latin typeface="Unbounded" pitchFamily="34" charset="0"/>
                <a:ea typeface="Unbounded" pitchFamily="34" charset="-122"/>
                <a:cs typeface="Unbounded" pitchFamily="34" charset="-120"/>
              </a:rPr>
              <a:t>Built on Apache Spark</a:t>
            </a:r>
            <a:endParaRPr lang="en-US" sz="1450" dirty="0"/>
          </a:p>
        </p:txBody>
      </p:sp>
      <p:sp>
        <p:nvSpPr>
          <p:cNvPr id="16" name="Text 12"/>
          <p:cNvSpPr/>
          <p:nvPr/>
        </p:nvSpPr>
        <p:spPr>
          <a:xfrm>
            <a:off x="740212" y="5292090"/>
            <a:ext cx="6198275" cy="255032"/>
          </a:xfrm>
          <a:prstGeom prst="rect">
            <a:avLst/>
          </a:prstGeom>
          <a:noFill/>
          <a:ln/>
        </p:spPr>
        <p:txBody>
          <a:bodyPr wrap="non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Utilises Spark's fast, in-memory cluster computing for high-performance analytics.</a:t>
            </a:r>
            <a:endParaRPr lang="en-US" sz="1250" dirty="0"/>
          </a:p>
        </p:txBody>
      </p:sp>
      <p:sp>
        <p:nvSpPr>
          <p:cNvPr id="17" name="Shape 13"/>
          <p:cNvSpPr/>
          <p:nvPr/>
        </p:nvSpPr>
        <p:spPr>
          <a:xfrm>
            <a:off x="557927" y="6127909"/>
            <a:ext cx="6562844" cy="1484590"/>
          </a:xfrm>
          <a:prstGeom prst="roundRect">
            <a:avLst>
              <a:gd name="adj" fmla="val 7391"/>
            </a:avLst>
          </a:prstGeom>
          <a:solidFill>
            <a:srgbClr val="112836"/>
          </a:solidFill>
          <a:ln/>
        </p:spPr>
      </p:sp>
      <p:sp>
        <p:nvSpPr>
          <p:cNvPr id="18" name="Shape 14"/>
          <p:cNvSpPr/>
          <p:nvPr/>
        </p:nvSpPr>
        <p:spPr>
          <a:xfrm>
            <a:off x="557927" y="6105049"/>
            <a:ext cx="6562844" cy="91440"/>
          </a:xfrm>
          <a:prstGeom prst="roundRect">
            <a:avLst>
              <a:gd name="adj" fmla="val 26153"/>
            </a:avLst>
          </a:prstGeom>
          <a:solidFill>
            <a:srgbClr val="0A988B"/>
          </a:solidFill>
          <a:ln/>
        </p:spPr>
      </p:sp>
      <p:sp>
        <p:nvSpPr>
          <p:cNvPr id="19" name="Shape 15"/>
          <p:cNvSpPr/>
          <p:nvPr/>
        </p:nvSpPr>
        <p:spPr>
          <a:xfrm>
            <a:off x="3600152" y="5888831"/>
            <a:ext cx="478274" cy="478274"/>
          </a:xfrm>
          <a:prstGeom prst="roundRect">
            <a:avLst>
              <a:gd name="adj" fmla="val 191187"/>
            </a:avLst>
          </a:prstGeom>
          <a:solidFill>
            <a:srgbClr val="0A988B"/>
          </a:solidFill>
          <a:ln/>
        </p:spPr>
      </p:sp>
      <p:pic>
        <p:nvPicPr>
          <p:cNvPr id="2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3623" y="6032302"/>
            <a:ext cx="191214" cy="191214"/>
          </a:xfrm>
          <a:prstGeom prst="rect">
            <a:avLst/>
          </a:prstGeom>
        </p:spPr>
      </p:pic>
      <p:sp>
        <p:nvSpPr>
          <p:cNvPr id="21" name="Text 16"/>
          <p:cNvSpPr/>
          <p:nvPr/>
        </p:nvSpPr>
        <p:spPr>
          <a:xfrm>
            <a:off x="740212" y="6526411"/>
            <a:ext cx="2228374" cy="234315"/>
          </a:xfrm>
          <a:prstGeom prst="rect">
            <a:avLst/>
          </a:prstGeom>
          <a:noFill/>
          <a:ln/>
        </p:spPr>
        <p:txBody>
          <a:bodyPr wrap="none" lIns="0" tIns="0" rIns="0" bIns="0" rtlCol="0" anchor="t"/>
          <a:lstStyle/>
          <a:p>
            <a:pPr marL="0" indent="0" algn="l">
              <a:lnSpc>
                <a:spcPts val="1800"/>
              </a:lnSpc>
              <a:buNone/>
            </a:pPr>
            <a:r>
              <a:rPr lang="en-US" sz="1450" dirty="0">
                <a:solidFill>
                  <a:srgbClr val="CAD6DE"/>
                </a:solidFill>
                <a:latin typeface="Unbounded" pitchFamily="34" charset="0"/>
                <a:ea typeface="Unbounded" pitchFamily="34" charset="-122"/>
                <a:cs typeface="Unbounded" pitchFamily="34" charset="-120"/>
              </a:rPr>
              <a:t>Scalable Workflows</a:t>
            </a:r>
            <a:endParaRPr lang="en-US" sz="1450" dirty="0"/>
          </a:p>
        </p:txBody>
      </p:sp>
      <p:sp>
        <p:nvSpPr>
          <p:cNvPr id="22" name="Text 17"/>
          <p:cNvSpPr/>
          <p:nvPr/>
        </p:nvSpPr>
        <p:spPr>
          <a:xfrm>
            <a:off x="740212" y="6920151"/>
            <a:ext cx="6198275" cy="510064"/>
          </a:xfrm>
          <a:prstGeom prst="rect">
            <a:avLst/>
          </a:prstGeom>
          <a:noFill/>
          <a:ln/>
        </p:spPr>
        <p:txBody>
          <a:bodyPr wrap="squar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Supports scalable data workflows, effortlessly managing data volumes from gigabytes to petabytes across clusters.</a:t>
            </a:r>
            <a:endParaRPr lang="en-US" sz="1250" dirty="0"/>
          </a:p>
        </p:txBody>
      </p:sp>
      <p:pic>
        <p:nvPicPr>
          <p:cNvPr id="23" name="Image 3" descr="preencoded.png"/>
          <p:cNvPicPr>
            <a:picLocks noChangeAspect="1"/>
          </p:cNvPicPr>
          <p:nvPr/>
        </p:nvPicPr>
        <p:blipFill>
          <a:blip r:embed="rId9"/>
          <a:stretch>
            <a:fillRect/>
          </a:stretch>
        </p:blipFill>
        <p:spPr>
          <a:xfrm>
            <a:off x="7517249" y="1325642"/>
            <a:ext cx="6562844" cy="65628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8862" y="329089"/>
            <a:ext cx="9745147"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PySpark Architecture: Distributed, Fault-Tolerant, and Fast</a:t>
            </a:r>
            <a:endParaRPr lang="en-US" sz="2200" dirty="0"/>
          </a:p>
        </p:txBody>
      </p:sp>
      <p:pic>
        <p:nvPicPr>
          <p:cNvPr id="3" name="Image 0" descr="preencoded.png"/>
          <p:cNvPicPr>
            <a:picLocks noChangeAspect="1"/>
          </p:cNvPicPr>
          <p:nvPr/>
        </p:nvPicPr>
        <p:blipFill>
          <a:blip r:embed="rId3"/>
          <a:stretch>
            <a:fillRect/>
          </a:stretch>
        </p:blipFill>
        <p:spPr>
          <a:xfrm>
            <a:off x="418862" y="920353"/>
            <a:ext cx="13792676" cy="7526655"/>
          </a:xfrm>
          <a:prstGeom prst="rect">
            <a:avLst/>
          </a:prstGeom>
        </p:spPr>
      </p:pic>
      <p:sp>
        <p:nvSpPr>
          <p:cNvPr id="4" name="Text 1"/>
          <p:cNvSpPr/>
          <p:nvPr/>
        </p:nvSpPr>
        <p:spPr>
          <a:xfrm>
            <a:off x="5883525" y="3961620"/>
            <a:ext cx="2854223" cy="702355"/>
          </a:xfrm>
          <a:prstGeom prst="rect">
            <a:avLst/>
          </a:prstGeom>
          <a:noFill/>
          <a:ln/>
        </p:spPr>
        <p:txBody>
          <a:bodyPr wrap="square" lIns="0" tIns="0" rIns="0" bIns="0" rtlCol="0" anchor="t"/>
          <a:lstStyle/>
          <a:p>
            <a:pPr marL="0" indent="0" algn="ctr">
              <a:lnSpc>
                <a:spcPts val="1550"/>
              </a:lnSpc>
              <a:buNone/>
            </a:pPr>
            <a:r>
              <a:rPr lang="en-US" sz="1250" dirty="0">
                <a:solidFill>
                  <a:srgbClr val="FFFFFF"/>
                </a:solidFill>
                <a:latin typeface="Unbounded" pitchFamily="34" charset="0"/>
                <a:ea typeface="Unbounded" pitchFamily="34" charset="-122"/>
                <a:cs typeface="Unbounded" pitchFamily="34" charset="-120"/>
              </a:rPr>
              <a:t>PySpark Data Abstractions</a:t>
            </a:r>
            <a:endParaRPr lang="en-US" sz="1250" dirty="0"/>
          </a:p>
        </p:txBody>
      </p:sp>
      <p:sp>
        <p:nvSpPr>
          <p:cNvPr id="5" name="Text 2"/>
          <p:cNvSpPr/>
          <p:nvPr/>
        </p:nvSpPr>
        <p:spPr>
          <a:xfrm>
            <a:off x="5883525" y="4770179"/>
            <a:ext cx="2854223" cy="597396"/>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Cabin" pitchFamily="34" charset="0"/>
                <a:ea typeface="Cabin" pitchFamily="34" charset="-122"/>
                <a:cs typeface="Cabin" pitchFamily="34" charset="-120"/>
              </a:rPr>
              <a:t>RDDs and DataFrames for distributed data</a:t>
            </a:r>
            <a:endParaRPr lang="en-US" sz="1050" dirty="0"/>
          </a:p>
        </p:txBody>
      </p:sp>
      <p:sp>
        <p:nvSpPr>
          <p:cNvPr id="6" name="Text 3"/>
          <p:cNvSpPr/>
          <p:nvPr/>
        </p:nvSpPr>
        <p:spPr>
          <a:xfrm>
            <a:off x="10523298" y="2451122"/>
            <a:ext cx="2827466" cy="351177"/>
          </a:xfrm>
          <a:prstGeom prst="rect">
            <a:avLst/>
          </a:prstGeom>
          <a:noFill/>
          <a:ln/>
        </p:spPr>
        <p:txBody>
          <a:bodyPr wrap="none" lIns="0" tIns="0" rIns="0" bIns="0" rtlCol="0" anchor="t"/>
          <a:lstStyle/>
          <a:p>
            <a:pPr marL="0" indent="0" algn="ctr">
              <a:lnSpc>
                <a:spcPts val="1550"/>
              </a:lnSpc>
              <a:buNone/>
            </a:pPr>
            <a:r>
              <a:rPr lang="en-US" sz="1250" dirty="0">
                <a:solidFill>
                  <a:srgbClr val="FFFFFF"/>
                </a:solidFill>
                <a:latin typeface="Unbounded" pitchFamily="34" charset="0"/>
                <a:ea typeface="Unbounded" pitchFamily="34" charset="-122"/>
                <a:cs typeface="Unbounded" pitchFamily="34" charset="-120"/>
              </a:rPr>
              <a:t>Cluster Manager</a:t>
            </a:r>
            <a:endParaRPr lang="en-US" sz="1250" dirty="0"/>
          </a:p>
        </p:txBody>
      </p:sp>
      <p:sp>
        <p:nvSpPr>
          <p:cNvPr id="7" name="Text 4"/>
          <p:cNvSpPr/>
          <p:nvPr/>
        </p:nvSpPr>
        <p:spPr>
          <a:xfrm>
            <a:off x="10290977" y="2908502"/>
            <a:ext cx="3292314" cy="597396"/>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Cabin" pitchFamily="34" charset="0"/>
                <a:ea typeface="Cabin" pitchFamily="34" charset="-122"/>
                <a:cs typeface="Cabin" pitchFamily="34" charset="-120"/>
              </a:rPr>
              <a:t>Allocates resources across the cluster</a:t>
            </a:r>
            <a:endParaRPr lang="en-US" sz="1050" dirty="0"/>
          </a:p>
        </p:txBody>
      </p:sp>
      <p:sp>
        <p:nvSpPr>
          <p:cNvPr id="8" name="Text 5"/>
          <p:cNvSpPr/>
          <p:nvPr/>
        </p:nvSpPr>
        <p:spPr>
          <a:xfrm>
            <a:off x="1265324" y="6168250"/>
            <a:ext cx="2811079" cy="351177"/>
          </a:xfrm>
          <a:prstGeom prst="rect">
            <a:avLst/>
          </a:prstGeom>
          <a:noFill/>
          <a:ln/>
        </p:spPr>
        <p:txBody>
          <a:bodyPr wrap="none" lIns="0" tIns="0" rIns="0" bIns="0" rtlCol="0" anchor="t"/>
          <a:lstStyle/>
          <a:p>
            <a:pPr marL="0" indent="0" algn="ctr">
              <a:lnSpc>
                <a:spcPts val="1550"/>
              </a:lnSpc>
              <a:buNone/>
            </a:pPr>
            <a:r>
              <a:rPr lang="en-US" sz="1250" dirty="0">
                <a:solidFill>
                  <a:srgbClr val="FFFFFF"/>
                </a:solidFill>
                <a:latin typeface="Unbounded" pitchFamily="34" charset="0"/>
                <a:ea typeface="Unbounded" pitchFamily="34" charset="-122"/>
                <a:cs typeface="Unbounded" pitchFamily="34" charset="-120"/>
              </a:rPr>
              <a:t>Worker Nodes</a:t>
            </a:r>
            <a:endParaRPr lang="en-US" sz="1250" dirty="0"/>
          </a:p>
        </p:txBody>
      </p:sp>
      <p:sp>
        <p:nvSpPr>
          <p:cNvPr id="9" name="Text 6"/>
          <p:cNvSpPr/>
          <p:nvPr/>
        </p:nvSpPr>
        <p:spPr>
          <a:xfrm>
            <a:off x="1024707" y="6625631"/>
            <a:ext cx="3292314" cy="597396"/>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Cabin" pitchFamily="34" charset="0"/>
                <a:ea typeface="Cabin" pitchFamily="34" charset="-122"/>
                <a:cs typeface="Cabin" pitchFamily="34" charset="-120"/>
              </a:rPr>
              <a:t>Execute tasks and store partitions</a:t>
            </a:r>
            <a:endParaRPr lang="en-US" sz="1050" dirty="0"/>
          </a:p>
        </p:txBody>
      </p:sp>
      <p:sp>
        <p:nvSpPr>
          <p:cNvPr id="10" name="Text 7"/>
          <p:cNvSpPr/>
          <p:nvPr/>
        </p:nvSpPr>
        <p:spPr>
          <a:xfrm>
            <a:off x="1637037" y="1720971"/>
            <a:ext cx="2811079" cy="351177"/>
          </a:xfrm>
          <a:prstGeom prst="rect">
            <a:avLst/>
          </a:prstGeom>
          <a:noFill/>
          <a:ln/>
        </p:spPr>
        <p:txBody>
          <a:bodyPr wrap="none" lIns="0" tIns="0" rIns="0" bIns="0" rtlCol="0" anchor="t"/>
          <a:lstStyle/>
          <a:p>
            <a:pPr marL="0" indent="0" algn="ctr">
              <a:lnSpc>
                <a:spcPts val="1550"/>
              </a:lnSpc>
              <a:buNone/>
            </a:pPr>
            <a:r>
              <a:rPr lang="en-US" sz="1250" dirty="0">
                <a:solidFill>
                  <a:srgbClr val="CAD6DE"/>
                </a:solidFill>
                <a:latin typeface="Unbounded" pitchFamily="34" charset="0"/>
                <a:ea typeface="Unbounded" pitchFamily="34" charset="-122"/>
                <a:cs typeface="Unbounded" pitchFamily="34" charset="-120"/>
              </a:rPr>
              <a:t>Driver Program</a:t>
            </a:r>
            <a:endParaRPr lang="en-US" sz="1250" dirty="0"/>
          </a:p>
        </p:txBody>
      </p:sp>
      <p:sp>
        <p:nvSpPr>
          <p:cNvPr id="11" name="Text 8"/>
          <p:cNvSpPr/>
          <p:nvPr/>
        </p:nvSpPr>
        <p:spPr>
          <a:xfrm>
            <a:off x="1396419" y="2178352"/>
            <a:ext cx="3292314" cy="597396"/>
          </a:xfrm>
          <a:prstGeom prst="rect">
            <a:avLst/>
          </a:prstGeom>
          <a:noFill/>
          <a:ln/>
        </p:spPr>
        <p:txBody>
          <a:bodyPr wrap="square" lIns="0" tIns="0" rIns="0" bIns="0" rtlCol="0" anchor="t"/>
          <a:lstStyle/>
          <a:p>
            <a:pPr marL="0" indent="0" algn="ctr">
              <a:lnSpc>
                <a:spcPts val="1350"/>
              </a:lnSpc>
              <a:buNone/>
            </a:pPr>
            <a:r>
              <a:rPr lang="en-US" sz="1050" dirty="0">
                <a:solidFill>
                  <a:srgbClr val="CAD6DE"/>
                </a:solidFill>
                <a:latin typeface="Cabin" pitchFamily="34" charset="0"/>
                <a:ea typeface="Cabin" pitchFamily="34" charset="-122"/>
                <a:cs typeface="Cabin" pitchFamily="34" charset="-120"/>
              </a:rPr>
              <a:t>Coordinates application and creates DAG</a:t>
            </a:r>
            <a:endParaRPr lang="en-US" sz="1050" dirty="0"/>
          </a:p>
        </p:txBody>
      </p:sp>
      <p:sp>
        <p:nvSpPr>
          <p:cNvPr id="12" name="Text 9"/>
          <p:cNvSpPr/>
          <p:nvPr/>
        </p:nvSpPr>
        <p:spPr>
          <a:xfrm>
            <a:off x="9892713" y="6590161"/>
            <a:ext cx="3292314" cy="702355"/>
          </a:xfrm>
          <a:prstGeom prst="rect">
            <a:avLst/>
          </a:prstGeom>
          <a:noFill/>
          <a:ln/>
        </p:spPr>
        <p:txBody>
          <a:bodyPr wrap="square" lIns="0" tIns="0" rIns="0" bIns="0" rtlCol="0" anchor="t"/>
          <a:lstStyle/>
          <a:p>
            <a:pPr marL="0" indent="0" algn="ctr">
              <a:lnSpc>
                <a:spcPts val="1550"/>
              </a:lnSpc>
              <a:buNone/>
            </a:pPr>
            <a:r>
              <a:rPr lang="en-US" sz="1250" dirty="0">
                <a:solidFill>
                  <a:srgbClr val="CAD6DE"/>
                </a:solidFill>
                <a:latin typeface="Unbounded" pitchFamily="34" charset="0"/>
                <a:ea typeface="Unbounded" pitchFamily="34" charset="-122"/>
                <a:cs typeface="Unbounded" pitchFamily="34" charset="-120"/>
              </a:rPr>
              <a:t>Lineage &amp; Fault Tolerance</a:t>
            </a:r>
            <a:endParaRPr lang="en-US" sz="1250" dirty="0"/>
          </a:p>
        </p:txBody>
      </p:sp>
      <p:sp>
        <p:nvSpPr>
          <p:cNvPr id="13" name="Text 10"/>
          <p:cNvSpPr/>
          <p:nvPr/>
        </p:nvSpPr>
        <p:spPr>
          <a:xfrm>
            <a:off x="9892713" y="7398720"/>
            <a:ext cx="3292314" cy="597395"/>
          </a:xfrm>
          <a:prstGeom prst="rect">
            <a:avLst/>
          </a:prstGeom>
          <a:noFill/>
          <a:ln/>
        </p:spPr>
        <p:txBody>
          <a:bodyPr wrap="square" lIns="0" tIns="0" rIns="0" bIns="0" rtlCol="0" anchor="t"/>
          <a:lstStyle/>
          <a:p>
            <a:pPr marL="0" indent="0" algn="ctr">
              <a:lnSpc>
                <a:spcPts val="1350"/>
              </a:lnSpc>
              <a:buNone/>
            </a:pPr>
            <a:r>
              <a:rPr lang="en-US" sz="1050" dirty="0">
                <a:solidFill>
                  <a:srgbClr val="CAD6DE"/>
                </a:solidFill>
                <a:latin typeface="Cabin" pitchFamily="34" charset="0"/>
                <a:ea typeface="Cabin" pitchFamily="34" charset="-122"/>
                <a:cs typeface="Cabin" pitchFamily="34" charset="-120"/>
              </a:rPr>
              <a:t>Track transformations to recover data</a:t>
            </a:r>
            <a:endParaRPr lang="en-US" sz="1050" dirty="0"/>
          </a:p>
        </p:txBody>
      </p:sp>
      <p:sp>
        <p:nvSpPr>
          <p:cNvPr id="14" name="Text 11"/>
          <p:cNvSpPr/>
          <p:nvPr/>
        </p:nvSpPr>
        <p:spPr>
          <a:xfrm>
            <a:off x="418862" y="8581549"/>
            <a:ext cx="13792676" cy="191453"/>
          </a:xfrm>
          <a:prstGeom prst="rect">
            <a:avLst/>
          </a:prstGeom>
          <a:noFill/>
          <a:ln/>
        </p:spPr>
        <p:txBody>
          <a:bodyPr wrap="none" lIns="0" tIns="0" rIns="0" bIns="0" rtlCol="0" anchor="t"/>
          <a:lstStyle/>
          <a:p>
            <a:pPr marL="0" indent="0" algn="l">
              <a:lnSpc>
                <a:spcPts val="1500"/>
              </a:lnSpc>
              <a:buNone/>
            </a:pPr>
            <a:r>
              <a:rPr lang="en-US" sz="900" dirty="0">
                <a:solidFill>
                  <a:srgbClr val="CAD6DE"/>
                </a:solidFill>
                <a:latin typeface="Cabin" pitchFamily="34" charset="0"/>
                <a:ea typeface="Cabin" pitchFamily="34" charset="-122"/>
                <a:cs typeface="Cabin" pitchFamily="34" charset="-120"/>
              </a:rPr>
              <a:t>PySpark's architecture is engineered for resilience and efficiency. It relies on several key components to deliver high-performance big data processing:</a:t>
            </a:r>
            <a:endParaRPr lang="en-US" sz="900" dirty="0"/>
          </a:p>
        </p:txBody>
      </p:sp>
      <p:sp>
        <p:nvSpPr>
          <p:cNvPr id="15" name="Text 12"/>
          <p:cNvSpPr/>
          <p:nvPr/>
        </p:nvSpPr>
        <p:spPr>
          <a:xfrm>
            <a:off x="418862" y="8907542"/>
            <a:ext cx="13792676"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CAD6DE"/>
                </a:solidFill>
                <a:latin typeface="Cabin" pitchFamily="34" charset="0"/>
                <a:ea typeface="Cabin" pitchFamily="34" charset="-122"/>
                <a:cs typeface="Cabin" pitchFamily="34" charset="-120"/>
              </a:rPr>
              <a:t>Resilient Distributed Datasets (RDDs)</a:t>
            </a:r>
            <a:r>
              <a:rPr lang="en-US" sz="900" dirty="0">
                <a:solidFill>
                  <a:srgbClr val="CAD6DE"/>
                </a:solidFill>
                <a:latin typeface="Cabin" pitchFamily="34" charset="0"/>
                <a:ea typeface="Cabin" pitchFamily="34" charset="-122"/>
                <a:cs typeface="Cabin" pitchFamily="34" charset="-120"/>
              </a:rPr>
              <a:t>: The fundamental data structure in Spark, representing an immutable, fault-tolerant, distributed collection of objects that can be operated on in parallel.</a:t>
            </a:r>
            <a:endParaRPr lang="en-US" sz="900" dirty="0"/>
          </a:p>
        </p:txBody>
      </p:sp>
      <p:sp>
        <p:nvSpPr>
          <p:cNvPr id="16" name="Text 13"/>
          <p:cNvSpPr/>
          <p:nvPr/>
        </p:nvSpPr>
        <p:spPr>
          <a:xfrm>
            <a:off x="418862" y="9140785"/>
            <a:ext cx="13792676"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CAD6DE"/>
                </a:solidFill>
                <a:latin typeface="Cabin" pitchFamily="34" charset="0"/>
                <a:ea typeface="Cabin" pitchFamily="34" charset="-122"/>
                <a:cs typeface="Cabin" pitchFamily="34" charset="-120"/>
              </a:rPr>
              <a:t>DataFrames</a:t>
            </a:r>
            <a:r>
              <a:rPr lang="en-US" sz="900" dirty="0">
                <a:solidFill>
                  <a:srgbClr val="CAD6DE"/>
                </a:solidFill>
                <a:latin typeface="Cabin" pitchFamily="34" charset="0"/>
                <a:ea typeface="Cabin" pitchFamily="34" charset="-122"/>
                <a:cs typeface="Cabin" pitchFamily="34" charset="-120"/>
              </a:rPr>
              <a:t>: A higher-level abstraction built on RDDs, providing a more optimized and structured way to work with data, similar to tables in a relational database.</a:t>
            </a:r>
            <a:endParaRPr lang="en-US" sz="900" dirty="0"/>
          </a:p>
        </p:txBody>
      </p:sp>
      <p:sp>
        <p:nvSpPr>
          <p:cNvPr id="17" name="Text 14"/>
          <p:cNvSpPr/>
          <p:nvPr/>
        </p:nvSpPr>
        <p:spPr>
          <a:xfrm>
            <a:off x="418862" y="9374029"/>
            <a:ext cx="13792676"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CAD6DE"/>
                </a:solidFill>
                <a:latin typeface="Cabin" pitchFamily="34" charset="0"/>
                <a:ea typeface="Cabin" pitchFamily="34" charset="-122"/>
                <a:cs typeface="Cabin" pitchFamily="34" charset="-120"/>
              </a:rPr>
              <a:t>Directed Acyclic Graph (DAG) Execution</a:t>
            </a:r>
            <a:r>
              <a:rPr lang="en-US" sz="900" dirty="0">
                <a:solidFill>
                  <a:srgbClr val="CAD6DE"/>
                </a:solidFill>
                <a:latin typeface="Cabin" pitchFamily="34" charset="0"/>
                <a:ea typeface="Cabin" pitchFamily="34" charset="-122"/>
                <a:cs typeface="Cabin" pitchFamily="34" charset="-120"/>
              </a:rPr>
              <a:t>: Spark optimizes task scheduling using a DAG, creating an execution plan to minimize data movement and maximize efficiency.</a:t>
            </a:r>
            <a:endParaRPr lang="en-US" sz="900" dirty="0"/>
          </a:p>
        </p:txBody>
      </p:sp>
      <p:sp>
        <p:nvSpPr>
          <p:cNvPr id="18" name="Text 15"/>
          <p:cNvSpPr/>
          <p:nvPr/>
        </p:nvSpPr>
        <p:spPr>
          <a:xfrm>
            <a:off x="418862" y="9607272"/>
            <a:ext cx="13792676" cy="191453"/>
          </a:xfrm>
          <a:prstGeom prst="rect">
            <a:avLst/>
          </a:prstGeom>
          <a:noFill/>
          <a:ln/>
        </p:spPr>
        <p:txBody>
          <a:bodyPr wrap="none" lIns="0" tIns="0" rIns="0" bIns="0" rtlCol="0" anchor="t"/>
          <a:lstStyle/>
          <a:p>
            <a:pPr marL="342900" indent="-342900" algn="l">
              <a:lnSpc>
                <a:spcPts val="1500"/>
              </a:lnSpc>
              <a:buSzPct val="100000"/>
              <a:buChar char="•"/>
            </a:pPr>
            <a:r>
              <a:rPr lang="en-US" sz="900" b="1" dirty="0">
                <a:solidFill>
                  <a:srgbClr val="CAD6DE"/>
                </a:solidFill>
                <a:latin typeface="Cabin" pitchFamily="34" charset="0"/>
                <a:ea typeface="Cabin" pitchFamily="34" charset="-122"/>
                <a:cs typeface="Cabin" pitchFamily="34" charset="-120"/>
              </a:rPr>
              <a:t>Fault Tolerance</a:t>
            </a:r>
            <a:r>
              <a:rPr lang="en-US" sz="900" dirty="0">
                <a:solidFill>
                  <a:srgbClr val="CAD6DE"/>
                </a:solidFill>
                <a:latin typeface="Cabin" pitchFamily="34" charset="0"/>
                <a:ea typeface="Cabin" pitchFamily="34" charset="-122"/>
                <a:cs typeface="Cabin" pitchFamily="34" charset="-120"/>
              </a:rPr>
              <a:t>: Achieved through lineage tracking, allowing Spark to reconstruct lost partitions of data from their origins, ensuring robust and reliable processing.</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82071"/>
          </a:xfrm>
          <a:prstGeom prst="rect">
            <a:avLst/>
          </a:prstGeom>
        </p:spPr>
      </p:pic>
      <p:sp>
        <p:nvSpPr>
          <p:cNvPr id="3" name="Text 0"/>
          <p:cNvSpPr/>
          <p:nvPr/>
        </p:nvSpPr>
        <p:spPr>
          <a:xfrm>
            <a:off x="638889" y="2930128"/>
            <a:ext cx="11218783" cy="536972"/>
          </a:xfrm>
          <a:prstGeom prst="rect">
            <a:avLst/>
          </a:prstGeom>
          <a:noFill/>
          <a:ln/>
        </p:spPr>
        <p:txBody>
          <a:bodyPr wrap="none" lIns="0" tIns="0" rIns="0" bIns="0" rtlCol="0" anchor="t"/>
          <a:lstStyle/>
          <a:p>
            <a:pPr marL="0" indent="0" algn="l">
              <a:lnSpc>
                <a:spcPts val="4200"/>
              </a:lnSpc>
              <a:buNone/>
            </a:pPr>
            <a:r>
              <a:rPr lang="en-US" sz="3350" dirty="0">
                <a:solidFill>
                  <a:srgbClr val="FFFFFF"/>
                </a:solidFill>
                <a:latin typeface="Unbounded" pitchFamily="34" charset="0"/>
                <a:ea typeface="Unbounded" pitchFamily="34" charset="-122"/>
                <a:cs typeface="Unbounded" pitchFamily="34" charset="-120"/>
              </a:rPr>
              <a:t>Core Features That Make PySpark Powerful</a:t>
            </a:r>
            <a:endParaRPr lang="en-US" sz="33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889" y="3740944"/>
            <a:ext cx="547688" cy="547688"/>
          </a:xfrm>
          <a:prstGeom prst="rect">
            <a:avLst/>
          </a:prstGeom>
        </p:spPr>
      </p:pic>
      <p:sp>
        <p:nvSpPr>
          <p:cNvPr id="5" name="Text 1"/>
          <p:cNvSpPr/>
          <p:nvPr/>
        </p:nvSpPr>
        <p:spPr>
          <a:xfrm>
            <a:off x="638889" y="4516755"/>
            <a:ext cx="3143845" cy="268486"/>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In-Memory Computation</a:t>
            </a:r>
            <a:endParaRPr lang="en-US" sz="1650" dirty="0"/>
          </a:p>
        </p:txBody>
      </p:sp>
      <p:sp>
        <p:nvSpPr>
          <p:cNvPr id="6" name="Text 2"/>
          <p:cNvSpPr/>
          <p:nvPr/>
        </p:nvSpPr>
        <p:spPr>
          <a:xfrm>
            <a:off x="638889" y="4894778"/>
            <a:ext cx="6562249" cy="583883"/>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PySpark significantly accelerates data processing by performing computations in memory, which is crucial for iterative algorithms and complex queries.</a:t>
            </a:r>
            <a:endParaRPr lang="en-US" sz="140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9262" y="3740944"/>
            <a:ext cx="547688" cy="547688"/>
          </a:xfrm>
          <a:prstGeom prst="rect">
            <a:avLst/>
          </a:prstGeom>
        </p:spPr>
      </p:pic>
      <p:sp>
        <p:nvSpPr>
          <p:cNvPr id="8" name="Text 3"/>
          <p:cNvSpPr/>
          <p:nvPr/>
        </p:nvSpPr>
        <p:spPr>
          <a:xfrm>
            <a:off x="7429262" y="4516755"/>
            <a:ext cx="3001804" cy="268486"/>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Versatile Data Formats</a:t>
            </a:r>
            <a:endParaRPr lang="en-US" sz="1650" dirty="0"/>
          </a:p>
        </p:txBody>
      </p:sp>
      <p:sp>
        <p:nvSpPr>
          <p:cNvPr id="9" name="Text 4"/>
          <p:cNvSpPr/>
          <p:nvPr/>
        </p:nvSpPr>
        <p:spPr>
          <a:xfrm>
            <a:off x="7429262" y="4894778"/>
            <a:ext cx="6562249" cy="583883"/>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It offers native support for a wide array of data formats, including CSV, JSON, Parquet, Avro, and ORC, simplifying data ingestion from diverse sources.</a:t>
            </a:r>
            <a:endParaRPr lang="en-US" sz="140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8889" y="5843707"/>
            <a:ext cx="547688" cy="547688"/>
          </a:xfrm>
          <a:prstGeom prst="rect">
            <a:avLst/>
          </a:prstGeom>
        </p:spPr>
      </p:pic>
      <p:sp>
        <p:nvSpPr>
          <p:cNvPr id="11" name="Text 5"/>
          <p:cNvSpPr/>
          <p:nvPr/>
        </p:nvSpPr>
        <p:spPr>
          <a:xfrm>
            <a:off x="638889" y="6619518"/>
            <a:ext cx="2514481" cy="268486"/>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Hadoop Integration</a:t>
            </a:r>
            <a:endParaRPr lang="en-US" sz="1650" dirty="0"/>
          </a:p>
        </p:txBody>
      </p:sp>
      <p:sp>
        <p:nvSpPr>
          <p:cNvPr id="12" name="Text 6"/>
          <p:cNvSpPr/>
          <p:nvPr/>
        </p:nvSpPr>
        <p:spPr>
          <a:xfrm>
            <a:off x="638889" y="6997541"/>
            <a:ext cx="6562249" cy="583883"/>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PySpark seamlessly integrates with the broader Hadoop ecosystem, allowing interaction with HDFS, Hive, and HBase for comprehensive data management.</a:t>
            </a:r>
            <a:endParaRPr lang="en-US" sz="140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9262" y="5843707"/>
            <a:ext cx="547688" cy="547688"/>
          </a:xfrm>
          <a:prstGeom prst="rect">
            <a:avLst/>
          </a:prstGeom>
        </p:spPr>
      </p:pic>
      <p:sp>
        <p:nvSpPr>
          <p:cNvPr id="14" name="Text 7"/>
          <p:cNvSpPr/>
          <p:nvPr/>
        </p:nvSpPr>
        <p:spPr>
          <a:xfrm>
            <a:off x="7429262" y="6619518"/>
            <a:ext cx="2147888" cy="268486"/>
          </a:xfrm>
          <a:prstGeom prst="rect">
            <a:avLst/>
          </a:prstGeom>
          <a:noFill/>
          <a:ln/>
        </p:spPr>
        <p:txBody>
          <a:bodyPr wrap="none" lIns="0" tIns="0" rIns="0" bIns="0" rtlCol="0" anchor="t"/>
          <a:lstStyle/>
          <a:p>
            <a:pPr marL="0" indent="0" algn="l">
              <a:lnSpc>
                <a:spcPts val="2100"/>
              </a:lnSpc>
              <a:buNone/>
            </a:pPr>
            <a:r>
              <a:rPr lang="en-US" sz="1650" dirty="0">
                <a:solidFill>
                  <a:srgbClr val="CAD6DE"/>
                </a:solidFill>
                <a:latin typeface="Unbounded" pitchFamily="34" charset="0"/>
                <a:ea typeface="Unbounded" pitchFamily="34" charset="-122"/>
                <a:cs typeface="Unbounded" pitchFamily="34" charset="-120"/>
              </a:rPr>
              <a:t>High-Level APIs</a:t>
            </a:r>
            <a:endParaRPr lang="en-US" sz="1650" dirty="0"/>
          </a:p>
        </p:txBody>
      </p:sp>
      <p:sp>
        <p:nvSpPr>
          <p:cNvPr id="15" name="Text 8"/>
          <p:cNvSpPr/>
          <p:nvPr/>
        </p:nvSpPr>
        <p:spPr>
          <a:xfrm>
            <a:off x="7429262" y="6997541"/>
            <a:ext cx="6562249" cy="583883"/>
          </a:xfrm>
          <a:prstGeom prst="rect">
            <a:avLst/>
          </a:prstGeom>
          <a:noFill/>
          <a:ln/>
        </p:spPr>
        <p:txBody>
          <a:bodyPr wrap="square" lIns="0" tIns="0" rIns="0" bIns="0" rtlCol="0" anchor="t"/>
          <a:lstStyle/>
          <a:p>
            <a:pPr marL="0" indent="0" algn="l">
              <a:lnSpc>
                <a:spcPts val="2300"/>
              </a:lnSpc>
              <a:buNone/>
            </a:pPr>
            <a:r>
              <a:rPr lang="en-US" sz="1400" dirty="0">
                <a:solidFill>
                  <a:srgbClr val="CAD6DE"/>
                </a:solidFill>
                <a:latin typeface="Cabin" pitchFamily="34" charset="0"/>
                <a:ea typeface="Cabin" pitchFamily="34" charset="-122"/>
                <a:cs typeface="Cabin" pitchFamily="34" charset="-120"/>
              </a:rPr>
              <a:t>With high-level APIs like Spark SQL, DataFrames, and MLlib, PySpark provides powerful tools for structured data processing and advanced machine learning tasks.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9956" y="471368"/>
            <a:ext cx="13430488" cy="1008459"/>
          </a:xfrm>
          <a:prstGeom prst="rect">
            <a:avLst/>
          </a:prstGeom>
          <a:noFill/>
          <a:ln/>
        </p:spPr>
        <p:txBody>
          <a:bodyPr wrap="square" lIns="0" tIns="0" rIns="0" bIns="0" rtlCol="0" anchor="t"/>
          <a:lstStyle/>
          <a:p>
            <a:pPr marL="0" indent="0" algn="l">
              <a:lnSpc>
                <a:spcPts val="3950"/>
              </a:lnSpc>
              <a:buNone/>
            </a:pPr>
            <a:r>
              <a:rPr lang="en-US" sz="3150" dirty="0">
                <a:solidFill>
                  <a:srgbClr val="FFFFFF"/>
                </a:solidFill>
                <a:latin typeface="Unbounded" pitchFamily="34" charset="0"/>
                <a:ea typeface="Unbounded" pitchFamily="34" charset="-122"/>
                <a:cs typeface="Unbounded" pitchFamily="34" charset="-120"/>
              </a:rPr>
              <a:t>Data Processing with PySpark: From Ingestion to Transformation</a:t>
            </a:r>
            <a:endParaRPr lang="en-US" sz="3150" dirty="0"/>
          </a:p>
        </p:txBody>
      </p:sp>
      <p:sp>
        <p:nvSpPr>
          <p:cNvPr id="3" name="Text 1"/>
          <p:cNvSpPr/>
          <p:nvPr/>
        </p:nvSpPr>
        <p:spPr>
          <a:xfrm>
            <a:off x="599956" y="1891070"/>
            <a:ext cx="7890986" cy="548640"/>
          </a:xfrm>
          <a:prstGeom prst="rect">
            <a:avLst/>
          </a:prstGeom>
          <a:noFill/>
          <a:ln/>
        </p:spPr>
        <p:txBody>
          <a:bodyPr wrap="square" lIns="0" tIns="0" rIns="0" bIns="0" rtlCol="0" anchor="t"/>
          <a:lstStyle/>
          <a:p>
            <a:pPr marL="0" indent="0" algn="l">
              <a:lnSpc>
                <a:spcPts val="2150"/>
              </a:lnSpc>
              <a:buNone/>
            </a:pPr>
            <a:r>
              <a:rPr lang="en-US" sz="1300" dirty="0">
                <a:solidFill>
                  <a:srgbClr val="CAD6DE"/>
                </a:solidFill>
                <a:latin typeface="Cabin" pitchFamily="34" charset="0"/>
                <a:ea typeface="Cabin" pitchFamily="34" charset="-122"/>
                <a:cs typeface="Cabin" pitchFamily="34" charset="-120"/>
              </a:rPr>
              <a:t>PySpark excels at handling the entire data processing pipeline, from initial ingestion of raw data to sophisticated transformations, all at scale.</a:t>
            </a:r>
            <a:endParaRPr lang="en-US" sz="1300" dirty="0"/>
          </a:p>
        </p:txBody>
      </p:sp>
      <p:sp>
        <p:nvSpPr>
          <p:cNvPr id="4" name="Text 2"/>
          <p:cNvSpPr/>
          <p:nvPr/>
        </p:nvSpPr>
        <p:spPr>
          <a:xfrm>
            <a:off x="599956" y="2593896"/>
            <a:ext cx="7890986" cy="274320"/>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CAD6DE"/>
                </a:solidFill>
                <a:latin typeface="Cabin" pitchFamily="34" charset="0"/>
                <a:ea typeface="Cabin" pitchFamily="34" charset="-122"/>
                <a:cs typeface="Cabin" pitchFamily="34" charset="-120"/>
              </a:rPr>
              <a:t>Efficient Ingestion:</a:t>
            </a:r>
            <a:r>
              <a:rPr lang="en-US" sz="1300" dirty="0">
                <a:solidFill>
                  <a:srgbClr val="CAD6DE"/>
                </a:solidFill>
                <a:latin typeface="Cabin" pitchFamily="34" charset="0"/>
                <a:ea typeface="Cabin" pitchFamily="34" charset="-122"/>
                <a:cs typeface="Cabin" pitchFamily="34" charset="-120"/>
              </a:rPr>
              <a:t> Easily read massive datasets from various formats like CSV, JSON, and Parquet.</a:t>
            </a:r>
            <a:endParaRPr lang="en-US" sz="1300" dirty="0"/>
          </a:p>
        </p:txBody>
      </p:sp>
      <p:sp>
        <p:nvSpPr>
          <p:cNvPr id="5" name="Text 3"/>
          <p:cNvSpPr/>
          <p:nvPr/>
        </p:nvSpPr>
        <p:spPr>
          <a:xfrm>
            <a:off x="599956" y="2928104"/>
            <a:ext cx="7890986" cy="548640"/>
          </a:xfrm>
          <a:prstGeom prst="rect">
            <a:avLst/>
          </a:prstGeom>
          <a:noFill/>
          <a:ln/>
        </p:spPr>
        <p:txBody>
          <a:bodyPr wrap="square" lIns="0" tIns="0" rIns="0" bIns="0" rtlCol="0" anchor="t"/>
          <a:lstStyle/>
          <a:p>
            <a:pPr marL="342900" indent="-342900" algn="l">
              <a:lnSpc>
                <a:spcPts val="2150"/>
              </a:lnSpc>
              <a:buSzPct val="100000"/>
              <a:buChar char="•"/>
            </a:pPr>
            <a:r>
              <a:rPr lang="en-US" sz="1300" b="1" dirty="0">
                <a:solidFill>
                  <a:srgbClr val="CAD6DE"/>
                </a:solidFill>
                <a:latin typeface="Cabin" pitchFamily="34" charset="0"/>
                <a:ea typeface="Cabin" pitchFamily="34" charset="-122"/>
                <a:cs typeface="Cabin" pitchFamily="34" charset="-120"/>
              </a:rPr>
              <a:t>Data Cleaning:</a:t>
            </a:r>
            <a:r>
              <a:rPr lang="en-US" sz="1300" dirty="0">
                <a:solidFill>
                  <a:srgbClr val="CAD6DE"/>
                </a:solidFill>
                <a:latin typeface="Cabin" pitchFamily="34" charset="0"/>
                <a:ea typeface="Cabin" pitchFamily="34" charset="-122"/>
                <a:cs typeface="Cabin" pitchFamily="34" charset="-120"/>
              </a:rPr>
              <a:t> Implement robust strategies for handling missing, corrupted, or inconsistent data across vast volumes.</a:t>
            </a:r>
            <a:endParaRPr lang="en-US" sz="1300" dirty="0"/>
          </a:p>
        </p:txBody>
      </p:sp>
      <p:sp>
        <p:nvSpPr>
          <p:cNvPr id="6" name="Text 4"/>
          <p:cNvSpPr/>
          <p:nvPr/>
        </p:nvSpPr>
        <p:spPr>
          <a:xfrm>
            <a:off x="599956" y="3536633"/>
            <a:ext cx="7890986" cy="548640"/>
          </a:xfrm>
          <a:prstGeom prst="rect">
            <a:avLst/>
          </a:prstGeom>
          <a:noFill/>
          <a:ln/>
        </p:spPr>
        <p:txBody>
          <a:bodyPr wrap="square" lIns="0" tIns="0" rIns="0" bIns="0" rtlCol="0" anchor="t"/>
          <a:lstStyle/>
          <a:p>
            <a:pPr marL="342900" indent="-342900" algn="l">
              <a:lnSpc>
                <a:spcPts val="2150"/>
              </a:lnSpc>
              <a:buSzPct val="100000"/>
              <a:buChar char="•"/>
            </a:pPr>
            <a:r>
              <a:rPr lang="en-US" sz="1300" b="1" dirty="0">
                <a:solidFill>
                  <a:srgbClr val="CAD6DE"/>
                </a:solidFill>
                <a:latin typeface="Cabin" pitchFamily="34" charset="0"/>
                <a:ea typeface="Cabin" pitchFamily="34" charset="-122"/>
                <a:cs typeface="Cabin" pitchFamily="34" charset="-120"/>
              </a:rPr>
              <a:t>Powerful Transformations:</a:t>
            </a:r>
            <a:r>
              <a:rPr lang="en-US" sz="1300" dirty="0">
                <a:solidFill>
                  <a:srgbClr val="CAD6DE"/>
                </a:solidFill>
                <a:latin typeface="Cabin" pitchFamily="34" charset="0"/>
                <a:ea typeface="Cabin" pitchFamily="34" charset="-122"/>
                <a:cs typeface="Cabin" pitchFamily="34" charset="-120"/>
              </a:rPr>
              <a:t> Utilize operations such as </a:t>
            </a:r>
            <a:r>
              <a:rPr lang="en-US" sz="1300" dirty="0">
                <a:solidFill>
                  <a:srgbClr val="CAD6DE"/>
                </a:solidFill>
                <a:highlight>
                  <a:srgbClr val="1E3543"/>
                </a:highlight>
                <a:latin typeface="Consolas" pitchFamily="34" charset="0"/>
                <a:ea typeface="Consolas" pitchFamily="34" charset="-122"/>
                <a:cs typeface="Consolas" pitchFamily="34" charset="-120"/>
              </a:rPr>
              <a:t>map</a:t>
            </a:r>
            <a:r>
              <a:rPr lang="en-US" sz="1300" dirty="0">
                <a:solidFill>
                  <a:srgbClr val="CAD6DE"/>
                </a:solidFill>
                <a:latin typeface="Cabin" pitchFamily="34" charset="0"/>
                <a:ea typeface="Cabin" pitchFamily="34" charset="-122"/>
                <a:cs typeface="Cabin" pitchFamily="34" charset="-120"/>
              </a:rPr>
              <a:t>, </a:t>
            </a:r>
            <a:r>
              <a:rPr lang="en-US" sz="1300" dirty="0">
                <a:solidFill>
                  <a:srgbClr val="CAD6DE"/>
                </a:solidFill>
                <a:highlight>
                  <a:srgbClr val="1E3543"/>
                </a:highlight>
                <a:latin typeface="Consolas" pitchFamily="34" charset="0"/>
                <a:ea typeface="Consolas" pitchFamily="34" charset="-122"/>
                <a:cs typeface="Consolas" pitchFamily="34" charset="-120"/>
              </a:rPr>
              <a:t>filter</a:t>
            </a:r>
            <a:r>
              <a:rPr lang="en-US" sz="1300" dirty="0">
                <a:solidFill>
                  <a:srgbClr val="CAD6DE"/>
                </a:solidFill>
                <a:latin typeface="Cabin" pitchFamily="34" charset="0"/>
                <a:ea typeface="Cabin" pitchFamily="34" charset="-122"/>
                <a:cs typeface="Cabin" pitchFamily="34" charset="-120"/>
              </a:rPr>
              <a:t>, </a:t>
            </a:r>
            <a:r>
              <a:rPr lang="en-US" sz="1300" dirty="0">
                <a:solidFill>
                  <a:srgbClr val="CAD6DE"/>
                </a:solidFill>
                <a:highlight>
                  <a:srgbClr val="1E3543"/>
                </a:highlight>
                <a:latin typeface="Consolas" pitchFamily="34" charset="0"/>
                <a:ea typeface="Consolas" pitchFamily="34" charset="-122"/>
                <a:cs typeface="Consolas" pitchFamily="34" charset="-120"/>
              </a:rPr>
              <a:t>join</a:t>
            </a:r>
            <a:r>
              <a:rPr lang="en-US" sz="1300" dirty="0">
                <a:solidFill>
                  <a:srgbClr val="CAD6DE"/>
                </a:solidFill>
                <a:latin typeface="Cabin" pitchFamily="34" charset="0"/>
                <a:ea typeface="Cabin" pitchFamily="34" charset="-122"/>
                <a:cs typeface="Cabin" pitchFamily="34" charset="-120"/>
              </a:rPr>
              <a:t>, </a:t>
            </a:r>
            <a:r>
              <a:rPr lang="en-US" sz="1300" dirty="0">
                <a:solidFill>
                  <a:srgbClr val="CAD6DE"/>
                </a:solidFill>
                <a:highlight>
                  <a:srgbClr val="1E3543"/>
                </a:highlight>
                <a:latin typeface="Consolas" pitchFamily="34" charset="0"/>
                <a:ea typeface="Consolas" pitchFamily="34" charset="-122"/>
                <a:cs typeface="Consolas" pitchFamily="34" charset="-120"/>
              </a:rPr>
              <a:t>groupBy</a:t>
            </a:r>
            <a:r>
              <a:rPr lang="en-US" sz="1300" dirty="0">
                <a:solidFill>
                  <a:srgbClr val="CAD6DE"/>
                </a:solidFill>
                <a:latin typeface="Cabin" pitchFamily="34" charset="0"/>
                <a:ea typeface="Cabin" pitchFamily="34" charset="-122"/>
                <a:cs typeface="Cabin" pitchFamily="34" charset="-120"/>
              </a:rPr>
              <a:t>, and </a:t>
            </a:r>
            <a:r>
              <a:rPr lang="en-US" sz="1300" dirty="0">
                <a:solidFill>
                  <a:srgbClr val="CAD6DE"/>
                </a:solidFill>
                <a:highlight>
                  <a:srgbClr val="1E3543"/>
                </a:highlight>
                <a:latin typeface="Consolas" pitchFamily="34" charset="0"/>
                <a:ea typeface="Consolas" pitchFamily="34" charset="-122"/>
                <a:cs typeface="Consolas" pitchFamily="34" charset="-120"/>
              </a:rPr>
              <a:t>aggregations</a:t>
            </a:r>
            <a:r>
              <a:rPr lang="en-US" sz="1300" dirty="0">
                <a:solidFill>
                  <a:srgbClr val="CAD6DE"/>
                </a:solidFill>
                <a:latin typeface="Cabin" pitchFamily="34" charset="0"/>
                <a:ea typeface="Cabin" pitchFamily="34" charset="-122"/>
                <a:cs typeface="Cabin" pitchFamily="34" charset="-120"/>
              </a:rPr>
              <a:t> to reshape and refine data.</a:t>
            </a:r>
            <a:endParaRPr lang="en-US" sz="1300" dirty="0"/>
          </a:p>
        </p:txBody>
      </p:sp>
      <p:sp>
        <p:nvSpPr>
          <p:cNvPr id="7" name="Text 5"/>
          <p:cNvSpPr/>
          <p:nvPr/>
        </p:nvSpPr>
        <p:spPr>
          <a:xfrm>
            <a:off x="599956" y="4145161"/>
            <a:ext cx="7890986" cy="548640"/>
          </a:xfrm>
          <a:prstGeom prst="rect">
            <a:avLst/>
          </a:prstGeom>
          <a:noFill/>
          <a:ln/>
        </p:spPr>
        <p:txBody>
          <a:bodyPr wrap="square" lIns="0" tIns="0" rIns="0" bIns="0" rtlCol="0" anchor="t"/>
          <a:lstStyle/>
          <a:p>
            <a:pPr marL="342900" indent="-342900" algn="l">
              <a:lnSpc>
                <a:spcPts val="2150"/>
              </a:lnSpc>
              <a:buSzPct val="100000"/>
              <a:buChar char="•"/>
            </a:pPr>
            <a:r>
              <a:rPr lang="en-US" sz="1300" b="1" dirty="0">
                <a:solidFill>
                  <a:srgbClr val="CAD6DE"/>
                </a:solidFill>
                <a:latin typeface="Cabin" pitchFamily="34" charset="0"/>
                <a:ea typeface="Cabin" pitchFamily="34" charset="-122"/>
                <a:cs typeface="Cabin" pitchFamily="34" charset="-120"/>
              </a:rPr>
              <a:t>Example:</a:t>
            </a:r>
            <a:r>
              <a:rPr lang="en-US" sz="1300" dirty="0">
                <a:solidFill>
                  <a:srgbClr val="CAD6DE"/>
                </a:solidFill>
                <a:latin typeface="Cabin" pitchFamily="34" charset="0"/>
                <a:ea typeface="Cabin" pitchFamily="34" charset="-122"/>
                <a:cs typeface="Cabin" pitchFamily="34" charset="-120"/>
              </a:rPr>
              <a:t> Imagine cleaning and aggregating a dataset of FIFA 2018 player statistics to identify top performers or market values. PySpark can handle this effortlessly.</a:t>
            </a:r>
            <a:endParaRPr lang="en-US" sz="1300" dirty="0"/>
          </a:p>
        </p:txBody>
      </p:sp>
      <p:pic>
        <p:nvPicPr>
          <p:cNvPr id="8" name="Image 0" descr="preencoded.png"/>
          <p:cNvPicPr>
            <a:picLocks noChangeAspect="1"/>
          </p:cNvPicPr>
          <p:nvPr/>
        </p:nvPicPr>
        <p:blipFill>
          <a:blip r:embed="rId3"/>
          <a:stretch>
            <a:fillRect/>
          </a:stretch>
        </p:blipFill>
        <p:spPr>
          <a:xfrm>
            <a:off x="8916710" y="1929646"/>
            <a:ext cx="5121235" cy="5121235"/>
          </a:xfrm>
          <a:prstGeom prst="rect">
            <a:avLst/>
          </a:prstGeom>
        </p:spPr>
      </p:pic>
      <p:sp>
        <p:nvSpPr>
          <p:cNvPr id="9" name="Shape 6"/>
          <p:cNvSpPr/>
          <p:nvPr/>
        </p:nvSpPr>
        <p:spPr>
          <a:xfrm>
            <a:off x="8916710" y="7243643"/>
            <a:ext cx="5121235" cy="1002506"/>
          </a:xfrm>
          <a:prstGeom prst="roundRect">
            <a:avLst>
              <a:gd name="adj" fmla="val 2565"/>
            </a:avLst>
          </a:prstGeom>
          <a:solidFill>
            <a:srgbClr val="054842"/>
          </a:solidFill>
          <a:ln/>
        </p:spPr>
      </p:sp>
      <p:pic>
        <p:nvPicPr>
          <p:cNvPr id="10" name="Image 1" descr="preencoded.png"/>
          <p:cNvPicPr>
            <a:picLocks noChangeAspect="1"/>
          </p:cNvPicPr>
          <p:nvPr/>
        </p:nvPicPr>
        <p:blipFill>
          <a:blip r:embed="rId4"/>
          <a:stretch>
            <a:fillRect/>
          </a:stretch>
        </p:blipFill>
        <p:spPr>
          <a:xfrm>
            <a:off x="9088041" y="7505819"/>
            <a:ext cx="214193" cy="171331"/>
          </a:xfrm>
          <a:prstGeom prst="rect">
            <a:avLst/>
          </a:prstGeom>
        </p:spPr>
      </p:pic>
      <p:sp>
        <p:nvSpPr>
          <p:cNvPr id="11" name="Text 7"/>
          <p:cNvSpPr/>
          <p:nvPr/>
        </p:nvSpPr>
        <p:spPr>
          <a:xfrm>
            <a:off x="9473565" y="7457718"/>
            <a:ext cx="4393049" cy="548640"/>
          </a:xfrm>
          <a:prstGeom prst="rect">
            <a:avLst/>
          </a:prstGeom>
          <a:noFill/>
          <a:ln/>
        </p:spPr>
        <p:txBody>
          <a:bodyPr wrap="square" lIns="0" tIns="0" rIns="0" bIns="0" rtlCol="0" anchor="t"/>
          <a:lstStyle/>
          <a:p>
            <a:pPr marL="0" indent="0" algn="l">
              <a:lnSpc>
                <a:spcPts val="2150"/>
              </a:lnSpc>
              <a:buNone/>
            </a:pPr>
            <a:r>
              <a:rPr lang="en-US" sz="1300" dirty="0">
                <a:solidFill>
                  <a:srgbClr val="FFFFFF"/>
                </a:solidFill>
                <a:latin typeface="Cabin" pitchFamily="34" charset="0"/>
                <a:ea typeface="Cabin" pitchFamily="34" charset="-122"/>
                <a:cs typeface="Cabin" pitchFamily="34" charset="-120"/>
              </a:rPr>
              <a:t>PySpark's DataFrame API makes these operations intuitive and highly optimized for distributed execution.</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2180"/>
          </a:xfrm>
          <a:prstGeom prst="rect">
            <a:avLst/>
          </a:prstGeom>
        </p:spPr>
      </p:pic>
      <p:sp>
        <p:nvSpPr>
          <p:cNvPr id="3" name="Text 0"/>
          <p:cNvSpPr/>
          <p:nvPr/>
        </p:nvSpPr>
        <p:spPr>
          <a:xfrm>
            <a:off x="616625" y="2687360"/>
            <a:ext cx="11406307" cy="518160"/>
          </a:xfrm>
          <a:prstGeom prst="rect">
            <a:avLst/>
          </a:prstGeom>
          <a:noFill/>
          <a:ln/>
        </p:spPr>
        <p:txBody>
          <a:bodyPr wrap="none" lIns="0" tIns="0" rIns="0" bIns="0" rtlCol="0" anchor="t"/>
          <a:lstStyle/>
          <a:p>
            <a:pPr marL="0" indent="0" algn="l">
              <a:lnSpc>
                <a:spcPts val="4050"/>
              </a:lnSpc>
              <a:buNone/>
            </a:pPr>
            <a:r>
              <a:rPr lang="en-US" sz="3250" dirty="0">
                <a:solidFill>
                  <a:srgbClr val="FFFFFF"/>
                </a:solidFill>
                <a:latin typeface="Unbounded" pitchFamily="34" charset="0"/>
                <a:ea typeface="Unbounded" pitchFamily="34" charset="-122"/>
                <a:cs typeface="Unbounded" pitchFamily="34" charset="-120"/>
              </a:rPr>
              <a:t>Machine Learning at Scale with PySpark MLlib</a:t>
            </a:r>
            <a:endParaRPr lang="en-US" sz="3250" dirty="0"/>
          </a:p>
        </p:txBody>
      </p:sp>
      <p:sp>
        <p:nvSpPr>
          <p:cNvPr id="4" name="Text 1"/>
          <p:cNvSpPr/>
          <p:nvPr/>
        </p:nvSpPr>
        <p:spPr>
          <a:xfrm>
            <a:off x="616625" y="3469719"/>
            <a:ext cx="13397151" cy="281940"/>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PySpark's MLlib provides a rich set of machine learning algorithms optimized for distributed computing, enabling you to build and deploy models on massive datasets.</a:t>
            </a:r>
            <a:endParaRPr lang="en-US" sz="1350" dirty="0"/>
          </a:p>
        </p:txBody>
      </p:sp>
      <p:sp>
        <p:nvSpPr>
          <p:cNvPr id="5" name="Shape 2"/>
          <p:cNvSpPr/>
          <p:nvPr/>
        </p:nvSpPr>
        <p:spPr>
          <a:xfrm>
            <a:off x="616625" y="3949779"/>
            <a:ext cx="6610469" cy="528518"/>
          </a:xfrm>
          <a:prstGeom prst="roundRect">
            <a:avLst>
              <a:gd name="adj" fmla="val 480024"/>
            </a:avLst>
          </a:prstGeom>
          <a:solidFill>
            <a:srgbClr val="304755"/>
          </a:solidFill>
          <a:ln/>
        </p:spPr>
      </p:sp>
      <p:sp>
        <p:nvSpPr>
          <p:cNvPr id="6" name="Text 3"/>
          <p:cNvSpPr/>
          <p:nvPr/>
        </p:nvSpPr>
        <p:spPr>
          <a:xfrm>
            <a:off x="3789759" y="4048839"/>
            <a:ext cx="264200" cy="330279"/>
          </a:xfrm>
          <a:prstGeom prst="rect">
            <a:avLst/>
          </a:prstGeom>
          <a:noFill/>
          <a:ln/>
        </p:spPr>
        <p:txBody>
          <a:bodyPr wrap="none" lIns="0" tIns="0" rIns="0" bIns="0" rtlCol="0" anchor="t"/>
          <a:lstStyle/>
          <a:p>
            <a:pPr marL="0" indent="0" algn="l">
              <a:lnSpc>
                <a:spcPts val="2050"/>
              </a:lnSpc>
              <a:buNone/>
            </a:pPr>
            <a:r>
              <a:rPr lang="en-US" sz="2050" dirty="0">
                <a:solidFill>
                  <a:srgbClr val="CAD6DE"/>
                </a:solidFill>
                <a:latin typeface="Unbounded" pitchFamily="34" charset="0"/>
                <a:ea typeface="Unbounded" pitchFamily="34" charset="-122"/>
                <a:cs typeface="Unbounded" pitchFamily="34" charset="-120"/>
              </a:rPr>
              <a:t>1</a:t>
            </a:r>
            <a:endParaRPr lang="en-US" sz="2050" dirty="0"/>
          </a:p>
        </p:txBody>
      </p:sp>
      <p:sp>
        <p:nvSpPr>
          <p:cNvPr id="7" name="Text 4"/>
          <p:cNvSpPr/>
          <p:nvPr/>
        </p:nvSpPr>
        <p:spPr>
          <a:xfrm>
            <a:off x="792718" y="4654391"/>
            <a:ext cx="2812375" cy="259080"/>
          </a:xfrm>
          <a:prstGeom prst="rect">
            <a:avLst/>
          </a:prstGeom>
          <a:noFill/>
          <a:ln/>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Distributed Algorithms</a:t>
            </a:r>
            <a:endParaRPr lang="en-US" sz="1600" dirty="0"/>
          </a:p>
        </p:txBody>
      </p:sp>
      <p:sp>
        <p:nvSpPr>
          <p:cNvPr id="8" name="Text 5"/>
          <p:cNvSpPr/>
          <p:nvPr/>
        </p:nvSpPr>
        <p:spPr>
          <a:xfrm>
            <a:off x="792718" y="5019080"/>
            <a:ext cx="6258282" cy="563880"/>
          </a:xfrm>
          <a:prstGeom prst="rect">
            <a:avLst/>
          </a:prstGeom>
          <a:noFill/>
          <a:ln/>
        </p:spPr>
        <p:txBody>
          <a:bodyPr wrap="squar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Leverage scalable algorithms for regression, classification, and clustering that can process data across your entire cluster.</a:t>
            </a:r>
            <a:endParaRPr lang="en-US" sz="1350" dirty="0"/>
          </a:p>
        </p:txBody>
      </p:sp>
      <p:sp>
        <p:nvSpPr>
          <p:cNvPr id="9" name="Shape 6"/>
          <p:cNvSpPr/>
          <p:nvPr/>
        </p:nvSpPr>
        <p:spPr>
          <a:xfrm>
            <a:off x="7403187" y="3949779"/>
            <a:ext cx="6610588" cy="528518"/>
          </a:xfrm>
          <a:prstGeom prst="roundRect">
            <a:avLst>
              <a:gd name="adj" fmla="val 480024"/>
            </a:avLst>
          </a:prstGeom>
          <a:solidFill>
            <a:srgbClr val="304755"/>
          </a:solidFill>
          <a:ln/>
        </p:spPr>
      </p:sp>
      <p:sp>
        <p:nvSpPr>
          <p:cNvPr id="10" name="Text 7"/>
          <p:cNvSpPr/>
          <p:nvPr/>
        </p:nvSpPr>
        <p:spPr>
          <a:xfrm>
            <a:off x="10576322" y="4048839"/>
            <a:ext cx="264200" cy="330279"/>
          </a:xfrm>
          <a:prstGeom prst="rect">
            <a:avLst/>
          </a:prstGeom>
          <a:noFill/>
          <a:ln/>
        </p:spPr>
        <p:txBody>
          <a:bodyPr wrap="none" lIns="0" tIns="0" rIns="0" bIns="0" rtlCol="0" anchor="t"/>
          <a:lstStyle/>
          <a:p>
            <a:pPr marL="0" indent="0" algn="l">
              <a:lnSpc>
                <a:spcPts val="2050"/>
              </a:lnSpc>
              <a:buNone/>
            </a:pPr>
            <a:r>
              <a:rPr lang="en-US" sz="2050" dirty="0">
                <a:solidFill>
                  <a:srgbClr val="CAD6DE"/>
                </a:solidFill>
                <a:latin typeface="Unbounded" pitchFamily="34" charset="0"/>
                <a:ea typeface="Unbounded" pitchFamily="34" charset="-122"/>
                <a:cs typeface="Unbounded" pitchFamily="34" charset="-120"/>
              </a:rPr>
              <a:t>2</a:t>
            </a:r>
            <a:endParaRPr lang="en-US" sz="2050" dirty="0"/>
          </a:p>
        </p:txBody>
      </p:sp>
      <p:sp>
        <p:nvSpPr>
          <p:cNvPr id="11" name="Text 8"/>
          <p:cNvSpPr/>
          <p:nvPr/>
        </p:nvSpPr>
        <p:spPr>
          <a:xfrm>
            <a:off x="7579281" y="4654391"/>
            <a:ext cx="2481739" cy="259080"/>
          </a:xfrm>
          <a:prstGeom prst="rect">
            <a:avLst/>
          </a:prstGeom>
          <a:noFill/>
          <a:ln/>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Feature Engineering</a:t>
            </a:r>
            <a:endParaRPr lang="en-US" sz="1600" dirty="0"/>
          </a:p>
        </p:txBody>
      </p:sp>
      <p:sp>
        <p:nvSpPr>
          <p:cNvPr id="12" name="Text 9"/>
          <p:cNvSpPr/>
          <p:nvPr/>
        </p:nvSpPr>
        <p:spPr>
          <a:xfrm>
            <a:off x="7579281" y="5019080"/>
            <a:ext cx="6258401" cy="563880"/>
          </a:xfrm>
          <a:prstGeom prst="rect">
            <a:avLst/>
          </a:prstGeom>
          <a:noFill/>
          <a:ln/>
        </p:spPr>
        <p:txBody>
          <a:bodyPr wrap="squar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Construct efficient feature engineering pipelines to prepare data for model training, ensuring optimal performance.</a:t>
            </a:r>
            <a:endParaRPr lang="en-US" sz="1350" dirty="0"/>
          </a:p>
        </p:txBody>
      </p:sp>
      <p:sp>
        <p:nvSpPr>
          <p:cNvPr id="13" name="Shape 10"/>
          <p:cNvSpPr/>
          <p:nvPr/>
        </p:nvSpPr>
        <p:spPr>
          <a:xfrm>
            <a:off x="616625" y="5935147"/>
            <a:ext cx="6610469" cy="528518"/>
          </a:xfrm>
          <a:prstGeom prst="roundRect">
            <a:avLst>
              <a:gd name="adj" fmla="val 480024"/>
            </a:avLst>
          </a:prstGeom>
          <a:solidFill>
            <a:srgbClr val="304755"/>
          </a:solidFill>
          <a:ln/>
        </p:spPr>
      </p:sp>
      <p:sp>
        <p:nvSpPr>
          <p:cNvPr id="14" name="Text 11"/>
          <p:cNvSpPr/>
          <p:nvPr/>
        </p:nvSpPr>
        <p:spPr>
          <a:xfrm>
            <a:off x="3789759" y="6034207"/>
            <a:ext cx="264200" cy="330279"/>
          </a:xfrm>
          <a:prstGeom prst="rect">
            <a:avLst/>
          </a:prstGeom>
          <a:noFill/>
          <a:ln/>
        </p:spPr>
        <p:txBody>
          <a:bodyPr wrap="none" lIns="0" tIns="0" rIns="0" bIns="0" rtlCol="0" anchor="t"/>
          <a:lstStyle/>
          <a:p>
            <a:pPr marL="0" indent="0" algn="l">
              <a:lnSpc>
                <a:spcPts val="2050"/>
              </a:lnSpc>
              <a:buNone/>
            </a:pPr>
            <a:r>
              <a:rPr lang="en-US" sz="2050" dirty="0">
                <a:solidFill>
                  <a:srgbClr val="CAD6DE"/>
                </a:solidFill>
                <a:latin typeface="Unbounded" pitchFamily="34" charset="0"/>
                <a:ea typeface="Unbounded" pitchFamily="34" charset="-122"/>
                <a:cs typeface="Unbounded" pitchFamily="34" charset="-120"/>
              </a:rPr>
              <a:t>3</a:t>
            </a:r>
            <a:endParaRPr lang="en-US" sz="2050" dirty="0"/>
          </a:p>
        </p:txBody>
      </p:sp>
      <p:sp>
        <p:nvSpPr>
          <p:cNvPr id="15" name="Text 12"/>
          <p:cNvSpPr/>
          <p:nvPr/>
        </p:nvSpPr>
        <p:spPr>
          <a:xfrm>
            <a:off x="792718" y="6639758"/>
            <a:ext cx="2900243" cy="259080"/>
          </a:xfrm>
          <a:prstGeom prst="rect">
            <a:avLst/>
          </a:prstGeom>
          <a:noFill/>
          <a:ln/>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Predicting Flight Delays</a:t>
            </a:r>
            <a:endParaRPr lang="en-US" sz="1600" dirty="0"/>
          </a:p>
        </p:txBody>
      </p:sp>
      <p:sp>
        <p:nvSpPr>
          <p:cNvPr id="16" name="Text 13"/>
          <p:cNvSpPr/>
          <p:nvPr/>
        </p:nvSpPr>
        <p:spPr>
          <a:xfrm>
            <a:off x="792718" y="7004447"/>
            <a:ext cx="6258282" cy="563880"/>
          </a:xfrm>
          <a:prstGeom prst="rect">
            <a:avLst/>
          </a:prstGeom>
          <a:noFill/>
          <a:ln/>
        </p:spPr>
        <p:txBody>
          <a:bodyPr wrap="squar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Utilise logistic regression models to predict flight delays based on weather, airline, and route data.</a:t>
            </a:r>
            <a:endParaRPr lang="en-US" sz="1350" dirty="0"/>
          </a:p>
        </p:txBody>
      </p:sp>
      <p:sp>
        <p:nvSpPr>
          <p:cNvPr id="17" name="Shape 14"/>
          <p:cNvSpPr/>
          <p:nvPr/>
        </p:nvSpPr>
        <p:spPr>
          <a:xfrm>
            <a:off x="7403187" y="5935147"/>
            <a:ext cx="6610588" cy="528518"/>
          </a:xfrm>
          <a:prstGeom prst="roundRect">
            <a:avLst>
              <a:gd name="adj" fmla="val 480024"/>
            </a:avLst>
          </a:prstGeom>
          <a:solidFill>
            <a:srgbClr val="304755"/>
          </a:solidFill>
          <a:ln/>
        </p:spPr>
      </p:sp>
      <p:sp>
        <p:nvSpPr>
          <p:cNvPr id="18" name="Text 15"/>
          <p:cNvSpPr/>
          <p:nvPr/>
        </p:nvSpPr>
        <p:spPr>
          <a:xfrm>
            <a:off x="10576322" y="6034207"/>
            <a:ext cx="264200" cy="330279"/>
          </a:xfrm>
          <a:prstGeom prst="rect">
            <a:avLst/>
          </a:prstGeom>
          <a:noFill/>
          <a:ln/>
        </p:spPr>
        <p:txBody>
          <a:bodyPr wrap="none" lIns="0" tIns="0" rIns="0" bIns="0" rtlCol="0" anchor="t"/>
          <a:lstStyle/>
          <a:p>
            <a:pPr marL="0" indent="0" algn="l">
              <a:lnSpc>
                <a:spcPts val="2050"/>
              </a:lnSpc>
              <a:buNone/>
            </a:pPr>
            <a:r>
              <a:rPr lang="en-US" sz="2050" dirty="0">
                <a:solidFill>
                  <a:srgbClr val="CAD6DE"/>
                </a:solidFill>
                <a:latin typeface="Unbounded" pitchFamily="34" charset="0"/>
                <a:ea typeface="Unbounded" pitchFamily="34" charset="-122"/>
                <a:cs typeface="Unbounded" pitchFamily="34" charset="-120"/>
              </a:rPr>
              <a:t>4</a:t>
            </a:r>
            <a:endParaRPr lang="en-US" sz="2050" dirty="0"/>
          </a:p>
        </p:txBody>
      </p:sp>
      <p:sp>
        <p:nvSpPr>
          <p:cNvPr id="19" name="Text 16"/>
          <p:cNvSpPr/>
          <p:nvPr/>
        </p:nvSpPr>
        <p:spPr>
          <a:xfrm>
            <a:off x="7579281" y="6639758"/>
            <a:ext cx="3348752" cy="259080"/>
          </a:xfrm>
          <a:prstGeom prst="rect">
            <a:avLst/>
          </a:prstGeom>
          <a:noFill/>
          <a:ln/>
        </p:spPr>
        <p:txBody>
          <a:bodyPr wrap="none" lIns="0" tIns="0" rIns="0" bIns="0" rtlCol="0" anchor="t"/>
          <a:lstStyle/>
          <a:p>
            <a:pPr marL="0" indent="0" algn="l">
              <a:lnSpc>
                <a:spcPts val="2000"/>
              </a:lnSpc>
              <a:buNone/>
            </a:pPr>
            <a:r>
              <a:rPr lang="en-US" sz="1600" dirty="0">
                <a:solidFill>
                  <a:srgbClr val="CAD6DE"/>
                </a:solidFill>
                <a:latin typeface="Unbounded" pitchFamily="34" charset="0"/>
                <a:ea typeface="Unbounded" pitchFamily="34" charset="-122"/>
                <a:cs typeface="Unbounded" pitchFamily="34" charset="-120"/>
              </a:rPr>
              <a:t>Recommendation Systems</a:t>
            </a:r>
            <a:endParaRPr lang="en-US" sz="1600" dirty="0"/>
          </a:p>
        </p:txBody>
      </p:sp>
      <p:sp>
        <p:nvSpPr>
          <p:cNvPr id="20" name="Text 17"/>
          <p:cNvSpPr/>
          <p:nvPr/>
        </p:nvSpPr>
        <p:spPr>
          <a:xfrm>
            <a:off x="7579281" y="7004447"/>
            <a:ext cx="6258401" cy="563880"/>
          </a:xfrm>
          <a:prstGeom prst="rect">
            <a:avLst/>
          </a:prstGeom>
          <a:noFill/>
          <a:ln/>
        </p:spPr>
        <p:txBody>
          <a:bodyPr wrap="squar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Build powerful recommendation engines using techniques like Alternating Least Squares (ALS) collaborative filtering for personalized user experiences.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4017" y="900351"/>
            <a:ext cx="7735967" cy="1183481"/>
          </a:xfrm>
          <a:prstGeom prst="rect">
            <a:avLst/>
          </a:prstGeom>
          <a:noFill/>
          <a:ln/>
        </p:spPr>
        <p:txBody>
          <a:bodyPr wrap="square" lIns="0" tIns="0" rIns="0" bIns="0" rtlCol="0" anchor="t"/>
          <a:lstStyle/>
          <a:p>
            <a:pPr marL="0" indent="0" algn="l">
              <a:lnSpc>
                <a:spcPts val="4650"/>
              </a:lnSpc>
              <a:buNone/>
            </a:pPr>
            <a:r>
              <a:rPr lang="en-US" sz="3700" dirty="0">
                <a:solidFill>
                  <a:srgbClr val="FFFFFF"/>
                </a:solidFill>
                <a:latin typeface="Unbounded" pitchFamily="34" charset="0"/>
                <a:ea typeface="Unbounded" pitchFamily="34" charset="-122"/>
                <a:cs typeface="Unbounded" pitchFamily="34" charset="-120"/>
              </a:rPr>
              <a:t>Performance Optimisation Techniques</a:t>
            </a:r>
            <a:endParaRPr lang="en-US" sz="3700" dirty="0"/>
          </a:p>
        </p:txBody>
      </p:sp>
      <p:sp>
        <p:nvSpPr>
          <p:cNvPr id="4" name="Text 1"/>
          <p:cNvSpPr/>
          <p:nvPr/>
        </p:nvSpPr>
        <p:spPr>
          <a:xfrm>
            <a:off x="704017" y="2385536"/>
            <a:ext cx="7735967" cy="643890"/>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Achieving peak performance in PySpark requires strategic optimization. Here are key techniques to maximize efficiency and minimize execution times:</a:t>
            </a:r>
            <a:endParaRPr lang="en-US" sz="1550" dirty="0"/>
          </a:p>
        </p:txBody>
      </p:sp>
      <p:sp>
        <p:nvSpPr>
          <p:cNvPr id="5" name="Shape 2"/>
          <p:cNvSpPr/>
          <p:nvPr/>
        </p:nvSpPr>
        <p:spPr>
          <a:xfrm>
            <a:off x="704017" y="3255645"/>
            <a:ext cx="3767376" cy="2409944"/>
          </a:xfrm>
          <a:prstGeom prst="roundRect">
            <a:avLst>
              <a:gd name="adj" fmla="val 20034"/>
            </a:avLst>
          </a:prstGeom>
          <a:solidFill>
            <a:srgbClr val="304755"/>
          </a:solidFill>
          <a:ln/>
        </p:spPr>
      </p:sp>
      <p:sp>
        <p:nvSpPr>
          <p:cNvPr id="6" name="Text 3"/>
          <p:cNvSpPr/>
          <p:nvPr/>
        </p:nvSpPr>
        <p:spPr>
          <a:xfrm>
            <a:off x="905113" y="3456742"/>
            <a:ext cx="3365183" cy="591741"/>
          </a:xfrm>
          <a:prstGeom prst="rect">
            <a:avLst/>
          </a:prstGeom>
          <a:noFill/>
          <a:ln/>
        </p:spPr>
        <p:txBody>
          <a:bodyPr wrap="squar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Caching and Persistence</a:t>
            </a:r>
            <a:endParaRPr lang="en-US" sz="1850" dirty="0"/>
          </a:p>
        </p:txBody>
      </p:sp>
      <p:sp>
        <p:nvSpPr>
          <p:cNvPr id="7" name="Text 4"/>
          <p:cNvSpPr/>
          <p:nvPr/>
        </p:nvSpPr>
        <p:spPr>
          <a:xfrm>
            <a:off x="905113" y="4169093"/>
            <a:ext cx="3365183" cy="1295400"/>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Utilise </a:t>
            </a:r>
            <a:r>
              <a:rPr lang="en-US" sz="1550" dirty="0">
                <a:solidFill>
                  <a:srgbClr val="CAD6DE"/>
                </a:solidFill>
                <a:highlight>
                  <a:srgbClr val="1E3543"/>
                </a:highlight>
                <a:latin typeface="Consolas" pitchFamily="34" charset="0"/>
                <a:ea typeface="Consolas" pitchFamily="34" charset="-122"/>
                <a:cs typeface="Consolas" pitchFamily="34" charset="-120"/>
              </a:rPr>
              <a:t>cache()</a:t>
            </a:r>
            <a:r>
              <a:rPr lang="en-US" sz="1550" dirty="0">
                <a:solidFill>
                  <a:srgbClr val="CAD6DE"/>
                </a:solidFill>
                <a:latin typeface="Cabin" pitchFamily="34" charset="0"/>
                <a:ea typeface="Cabin" pitchFamily="34" charset="-122"/>
                <a:cs typeface="Cabin" pitchFamily="34" charset="-120"/>
              </a:rPr>
              <a:t> or </a:t>
            </a:r>
            <a:r>
              <a:rPr lang="en-US" sz="1550" dirty="0">
                <a:solidFill>
                  <a:srgbClr val="CAD6DE"/>
                </a:solidFill>
                <a:highlight>
                  <a:srgbClr val="1E3543"/>
                </a:highlight>
                <a:latin typeface="Consolas" pitchFamily="34" charset="0"/>
                <a:ea typeface="Consolas" pitchFamily="34" charset="-122"/>
                <a:cs typeface="Consolas" pitchFamily="34" charset="-120"/>
              </a:rPr>
              <a:t>persist()</a:t>
            </a:r>
            <a:r>
              <a:rPr lang="en-US" sz="1550" dirty="0">
                <a:solidFill>
                  <a:srgbClr val="CAD6DE"/>
                </a:solidFill>
                <a:latin typeface="Cabin" pitchFamily="34" charset="0"/>
                <a:ea typeface="Cabin" pitchFamily="34" charset="-122"/>
                <a:cs typeface="Cabin" pitchFamily="34" charset="-120"/>
              </a:rPr>
              <a:t> to store intermediate RDDs or DataFrames in memory, accelerating repeated computations.</a:t>
            </a:r>
            <a:endParaRPr lang="en-US" sz="1550" dirty="0"/>
          </a:p>
        </p:txBody>
      </p:sp>
      <p:sp>
        <p:nvSpPr>
          <p:cNvPr id="8" name="Shape 5"/>
          <p:cNvSpPr/>
          <p:nvPr/>
        </p:nvSpPr>
        <p:spPr>
          <a:xfrm>
            <a:off x="4672489" y="3255645"/>
            <a:ext cx="3767495" cy="2409944"/>
          </a:xfrm>
          <a:prstGeom prst="roundRect">
            <a:avLst>
              <a:gd name="adj" fmla="val 20034"/>
            </a:avLst>
          </a:prstGeom>
          <a:solidFill>
            <a:srgbClr val="304755"/>
          </a:solidFill>
          <a:ln/>
        </p:spPr>
      </p:sp>
      <p:sp>
        <p:nvSpPr>
          <p:cNvPr id="9" name="Text 6"/>
          <p:cNvSpPr/>
          <p:nvPr/>
        </p:nvSpPr>
        <p:spPr>
          <a:xfrm>
            <a:off x="4873585" y="3456742"/>
            <a:ext cx="3216593" cy="295870"/>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Partitioning Strategies</a:t>
            </a:r>
            <a:endParaRPr lang="en-US" sz="1850" dirty="0"/>
          </a:p>
        </p:txBody>
      </p:sp>
      <p:sp>
        <p:nvSpPr>
          <p:cNvPr id="10" name="Text 7"/>
          <p:cNvSpPr/>
          <p:nvPr/>
        </p:nvSpPr>
        <p:spPr>
          <a:xfrm>
            <a:off x="4873585" y="3873222"/>
            <a:ext cx="3365302" cy="1287780"/>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Carefully choose partitioning strategies to distribute data evenly, preventing data skew and balancing workload across nodes.</a:t>
            </a:r>
            <a:endParaRPr lang="en-US" sz="1550" dirty="0"/>
          </a:p>
        </p:txBody>
      </p:sp>
      <p:sp>
        <p:nvSpPr>
          <p:cNvPr id="11" name="Shape 8"/>
          <p:cNvSpPr/>
          <p:nvPr/>
        </p:nvSpPr>
        <p:spPr>
          <a:xfrm>
            <a:off x="704017" y="5866686"/>
            <a:ext cx="7735967" cy="1462564"/>
          </a:xfrm>
          <a:prstGeom prst="roundRect">
            <a:avLst>
              <a:gd name="adj" fmla="val 33011"/>
            </a:avLst>
          </a:prstGeom>
          <a:solidFill>
            <a:srgbClr val="304755"/>
          </a:solidFill>
          <a:ln/>
        </p:spPr>
      </p:sp>
      <p:sp>
        <p:nvSpPr>
          <p:cNvPr id="12" name="Text 9"/>
          <p:cNvSpPr/>
          <p:nvPr/>
        </p:nvSpPr>
        <p:spPr>
          <a:xfrm>
            <a:off x="905113" y="6067782"/>
            <a:ext cx="4256603" cy="295870"/>
          </a:xfrm>
          <a:prstGeom prst="rect">
            <a:avLst/>
          </a:prstGeom>
          <a:noFill/>
          <a:ln/>
        </p:spPr>
        <p:txBody>
          <a:bodyPr wrap="none" lIns="0" tIns="0" rIns="0" bIns="0" rtlCol="0" anchor="t"/>
          <a:lstStyle/>
          <a:p>
            <a:pPr marL="0" indent="0" algn="l">
              <a:lnSpc>
                <a:spcPts val="2300"/>
              </a:lnSpc>
              <a:buNone/>
            </a:pPr>
            <a:r>
              <a:rPr lang="en-US" sz="1850" dirty="0">
                <a:solidFill>
                  <a:srgbClr val="CAD6DE"/>
                </a:solidFill>
                <a:latin typeface="Unbounded" pitchFamily="34" charset="0"/>
                <a:ea typeface="Unbounded" pitchFamily="34" charset="-122"/>
                <a:cs typeface="Unbounded" pitchFamily="34" charset="-120"/>
              </a:rPr>
              <a:t>User-Defined Functions (UDFs)</a:t>
            </a:r>
            <a:endParaRPr lang="en-US" sz="1850" dirty="0"/>
          </a:p>
        </p:txBody>
      </p:sp>
      <p:sp>
        <p:nvSpPr>
          <p:cNvPr id="13" name="Text 10"/>
          <p:cNvSpPr/>
          <p:nvPr/>
        </p:nvSpPr>
        <p:spPr>
          <a:xfrm>
            <a:off x="905113" y="6484263"/>
            <a:ext cx="7333774" cy="643890"/>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Implement custom logic with Python UDFs and, for even greater speed, Pandas UDFs, which leverage Apache Arrow for vectorized operations.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3285" y="693301"/>
            <a:ext cx="8017431" cy="946785"/>
          </a:xfrm>
          <a:prstGeom prst="rect">
            <a:avLst/>
          </a:prstGeom>
          <a:noFill/>
          <a:ln/>
        </p:spPr>
        <p:txBody>
          <a:bodyPr wrap="square" lIns="0" tIns="0" rIns="0" bIns="0" rtlCol="0" anchor="t"/>
          <a:lstStyle/>
          <a:p>
            <a:pPr marL="0" indent="0" algn="l">
              <a:lnSpc>
                <a:spcPts val="3700"/>
              </a:lnSpc>
              <a:buNone/>
            </a:pPr>
            <a:r>
              <a:rPr lang="en-US" sz="2950" dirty="0">
                <a:solidFill>
                  <a:srgbClr val="FFFFFF"/>
                </a:solidFill>
                <a:latin typeface="Unbounded" pitchFamily="34" charset="0"/>
                <a:ea typeface="Unbounded" pitchFamily="34" charset="-122"/>
                <a:cs typeface="Unbounded" pitchFamily="34" charset="-120"/>
              </a:rPr>
              <a:t>Real-World Applications of PySpark Big Data Analytics</a:t>
            </a:r>
            <a:endParaRPr lang="en-US" sz="2950" dirty="0"/>
          </a:p>
        </p:txBody>
      </p:sp>
      <p:sp>
        <p:nvSpPr>
          <p:cNvPr id="4" name="Text 1"/>
          <p:cNvSpPr/>
          <p:nvPr/>
        </p:nvSpPr>
        <p:spPr>
          <a:xfrm>
            <a:off x="563285" y="1881426"/>
            <a:ext cx="8017431" cy="257532"/>
          </a:xfrm>
          <a:prstGeom prst="rect">
            <a:avLst/>
          </a:prstGeom>
          <a:noFill/>
          <a:ln/>
        </p:spPr>
        <p:txBody>
          <a:bodyPr wrap="non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PySpark is a cornerstone for big data analytics across various industries, driving innovation and actionable insights.</a:t>
            </a:r>
            <a:endParaRPr lang="en-US" sz="1250" dirty="0"/>
          </a:p>
        </p:txBody>
      </p:sp>
      <p:sp>
        <p:nvSpPr>
          <p:cNvPr id="5" name="Shape 2"/>
          <p:cNvSpPr/>
          <p:nvPr/>
        </p:nvSpPr>
        <p:spPr>
          <a:xfrm>
            <a:off x="563285" y="2319933"/>
            <a:ext cx="8017431" cy="1119068"/>
          </a:xfrm>
          <a:prstGeom prst="roundRect">
            <a:avLst>
              <a:gd name="adj" fmla="val 2157"/>
            </a:avLst>
          </a:prstGeom>
          <a:solidFill>
            <a:srgbClr val="112836"/>
          </a:solidFill>
          <a:ln w="22860">
            <a:solidFill>
              <a:srgbClr val="49606E"/>
            </a:solidFill>
            <a:prstDash val="solid"/>
          </a:ln>
        </p:spPr>
      </p:sp>
      <p:pic>
        <p:nvPicPr>
          <p:cNvPr id="6" name="Image 1" descr="preencoded.png"/>
          <p:cNvPicPr>
            <a:picLocks noChangeAspect="1"/>
          </p:cNvPicPr>
          <p:nvPr/>
        </p:nvPicPr>
        <p:blipFill>
          <a:blip r:embed="rId4"/>
          <a:stretch>
            <a:fillRect/>
          </a:stretch>
        </p:blipFill>
        <p:spPr>
          <a:xfrm>
            <a:off x="489585" y="2246233"/>
            <a:ext cx="193119" cy="193119"/>
          </a:xfrm>
          <a:prstGeom prst="rect">
            <a:avLst/>
          </a:prstGeom>
        </p:spPr>
      </p:pic>
      <p:pic>
        <p:nvPicPr>
          <p:cNvPr id="7" name="Image 2" descr="preencoded.png"/>
          <p:cNvPicPr>
            <a:picLocks noChangeAspect="1"/>
          </p:cNvPicPr>
          <p:nvPr/>
        </p:nvPicPr>
        <p:blipFill>
          <a:blip r:embed="rId5"/>
          <a:stretch>
            <a:fillRect/>
          </a:stretch>
        </p:blipFill>
        <p:spPr>
          <a:xfrm>
            <a:off x="8461296" y="3319582"/>
            <a:ext cx="193119" cy="193119"/>
          </a:xfrm>
          <a:prstGeom prst="rect">
            <a:avLst/>
          </a:prstGeom>
        </p:spPr>
      </p:pic>
      <p:sp>
        <p:nvSpPr>
          <p:cNvPr id="8" name="Text 3"/>
          <p:cNvSpPr/>
          <p:nvPr/>
        </p:nvSpPr>
        <p:spPr>
          <a:xfrm>
            <a:off x="827484" y="2584133"/>
            <a:ext cx="1893451" cy="236577"/>
          </a:xfrm>
          <a:prstGeom prst="rect">
            <a:avLst/>
          </a:prstGeom>
          <a:noFill/>
          <a:ln/>
        </p:spPr>
        <p:txBody>
          <a:bodyPr wrap="none" lIns="0" tIns="0" rIns="0" bIns="0" rtlCol="0" anchor="t"/>
          <a:lstStyle/>
          <a:p>
            <a:pPr marL="0" indent="0" algn="l">
              <a:lnSpc>
                <a:spcPts val="1850"/>
              </a:lnSpc>
              <a:buNone/>
            </a:pPr>
            <a:r>
              <a:rPr lang="en-US" sz="1450" dirty="0">
                <a:solidFill>
                  <a:srgbClr val="CAD6DE"/>
                </a:solidFill>
                <a:latin typeface="Unbounded" pitchFamily="34" charset="0"/>
                <a:ea typeface="Unbounded" pitchFamily="34" charset="-122"/>
                <a:cs typeface="Unbounded" pitchFamily="34" charset="-120"/>
              </a:rPr>
              <a:t>Healthcare</a:t>
            </a:r>
            <a:endParaRPr lang="en-US" sz="1450" dirty="0"/>
          </a:p>
        </p:txBody>
      </p:sp>
      <p:sp>
        <p:nvSpPr>
          <p:cNvPr id="9" name="Text 4"/>
          <p:cNvSpPr/>
          <p:nvPr/>
        </p:nvSpPr>
        <p:spPr>
          <a:xfrm>
            <a:off x="827484" y="2917269"/>
            <a:ext cx="7489031" cy="257532"/>
          </a:xfrm>
          <a:prstGeom prst="rect">
            <a:avLst/>
          </a:prstGeom>
          <a:noFill/>
          <a:ln/>
        </p:spPr>
        <p:txBody>
          <a:bodyPr wrap="non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Predicting disease trends from vast genomic data and patient records for proactive health management.</a:t>
            </a:r>
            <a:endParaRPr lang="en-US" sz="1250" dirty="0"/>
          </a:p>
        </p:txBody>
      </p:sp>
      <p:sp>
        <p:nvSpPr>
          <p:cNvPr id="10" name="Shape 5"/>
          <p:cNvSpPr/>
          <p:nvPr/>
        </p:nvSpPr>
        <p:spPr>
          <a:xfrm>
            <a:off x="563285" y="3599855"/>
            <a:ext cx="8017431" cy="1376601"/>
          </a:xfrm>
          <a:prstGeom prst="roundRect">
            <a:avLst>
              <a:gd name="adj" fmla="val 1754"/>
            </a:avLst>
          </a:prstGeom>
          <a:solidFill>
            <a:srgbClr val="112836"/>
          </a:solidFill>
          <a:ln w="22860">
            <a:solidFill>
              <a:srgbClr val="49606E"/>
            </a:solidFill>
            <a:prstDash val="solid"/>
          </a:ln>
        </p:spPr>
      </p:sp>
      <p:pic>
        <p:nvPicPr>
          <p:cNvPr id="11" name="Image 3" descr="preencoded.png"/>
          <p:cNvPicPr>
            <a:picLocks noChangeAspect="1"/>
          </p:cNvPicPr>
          <p:nvPr/>
        </p:nvPicPr>
        <p:blipFill>
          <a:blip r:embed="rId4"/>
          <a:stretch>
            <a:fillRect/>
          </a:stretch>
        </p:blipFill>
        <p:spPr>
          <a:xfrm>
            <a:off x="489585" y="3526155"/>
            <a:ext cx="193119" cy="193119"/>
          </a:xfrm>
          <a:prstGeom prst="rect">
            <a:avLst/>
          </a:prstGeom>
        </p:spPr>
      </p:pic>
      <p:pic>
        <p:nvPicPr>
          <p:cNvPr id="12" name="Image 4" descr="preencoded.png"/>
          <p:cNvPicPr>
            <a:picLocks noChangeAspect="1"/>
          </p:cNvPicPr>
          <p:nvPr/>
        </p:nvPicPr>
        <p:blipFill>
          <a:blip r:embed="rId5"/>
          <a:stretch>
            <a:fillRect/>
          </a:stretch>
        </p:blipFill>
        <p:spPr>
          <a:xfrm>
            <a:off x="8461296" y="4857036"/>
            <a:ext cx="193119" cy="193119"/>
          </a:xfrm>
          <a:prstGeom prst="rect">
            <a:avLst/>
          </a:prstGeom>
        </p:spPr>
      </p:pic>
      <p:sp>
        <p:nvSpPr>
          <p:cNvPr id="13" name="Text 6"/>
          <p:cNvSpPr/>
          <p:nvPr/>
        </p:nvSpPr>
        <p:spPr>
          <a:xfrm>
            <a:off x="827484" y="3864054"/>
            <a:ext cx="1893451" cy="236577"/>
          </a:xfrm>
          <a:prstGeom prst="rect">
            <a:avLst/>
          </a:prstGeom>
          <a:noFill/>
          <a:ln/>
        </p:spPr>
        <p:txBody>
          <a:bodyPr wrap="none" lIns="0" tIns="0" rIns="0" bIns="0" rtlCol="0" anchor="t"/>
          <a:lstStyle/>
          <a:p>
            <a:pPr marL="0" indent="0" algn="l">
              <a:lnSpc>
                <a:spcPts val="1850"/>
              </a:lnSpc>
              <a:buNone/>
            </a:pPr>
            <a:r>
              <a:rPr lang="en-US" sz="1450" dirty="0">
                <a:solidFill>
                  <a:srgbClr val="CAD6DE"/>
                </a:solidFill>
                <a:latin typeface="Unbounded" pitchFamily="34" charset="0"/>
                <a:ea typeface="Unbounded" pitchFamily="34" charset="-122"/>
                <a:cs typeface="Unbounded" pitchFamily="34" charset="-120"/>
              </a:rPr>
              <a:t>E-commerce</a:t>
            </a:r>
            <a:endParaRPr lang="en-US" sz="1450" dirty="0"/>
          </a:p>
        </p:txBody>
      </p:sp>
      <p:sp>
        <p:nvSpPr>
          <p:cNvPr id="14" name="Text 7"/>
          <p:cNvSpPr/>
          <p:nvPr/>
        </p:nvSpPr>
        <p:spPr>
          <a:xfrm>
            <a:off x="827484" y="4197191"/>
            <a:ext cx="7489031" cy="515064"/>
          </a:xfrm>
          <a:prstGeom prst="rect">
            <a:avLst/>
          </a:prstGeom>
          <a:noFill/>
          <a:ln/>
        </p:spPr>
        <p:txBody>
          <a:bodyPr wrap="squar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Enabling real-time product recommendations and dynamic pricing strategies for enhanced customer experience.</a:t>
            </a:r>
            <a:endParaRPr lang="en-US" sz="1250" dirty="0"/>
          </a:p>
        </p:txBody>
      </p:sp>
      <p:sp>
        <p:nvSpPr>
          <p:cNvPr id="15" name="Shape 8"/>
          <p:cNvSpPr/>
          <p:nvPr/>
        </p:nvSpPr>
        <p:spPr>
          <a:xfrm>
            <a:off x="563285" y="5137309"/>
            <a:ext cx="8017431" cy="1119068"/>
          </a:xfrm>
          <a:prstGeom prst="roundRect">
            <a:avLst>
              <a:gd name="adj" fmla="val 2157"/>
            </a:avLst>
          </a:prstGeom>
          <a:solidFill>
            <a:srgbClr val="112836"/>
          </a:solidFill>
          <a:ln w="22860">
            <a:solidFill>
              <a:srgbClr val="49606E"/>
            </a:solidFill>
            <a:prstDash val="solid"/>
          </a:ln>
        </p:spPr>
      </p:sp>
      <p:pic>
        <p:nvPicPr>
          <p:cNvPr id="16" name="Image 5" descr="preencoded.png"/>
          <p:cNvPicPr>
            <a:picLocks noChangeAspect="1"/>
          </p:cNvPicPr>
          <p:nvPr/>
        </p:nvPicPr>
        <p:blipFill>
          <a:blip r:embed="rId4"/>
          <a:stretch>
            <a:fillRect/>
          </a:stretch>
        </p:blipFill>
        <p:spPr>
          <a:xfrm>
            <a:off x="489585" y="5063609"/>
            <a:ext cx="193119" cy="193119"/>
          </a:xfrm>
          <a:prstGeom prst="rect">
            <a:avLst/>
          </a:prstGeom>
        </p:spPr>
      </p:pic>
      <p:pic>
        <p:nvPicPr>
          <p:cNvPr id="17" name="Image 6" descr="preencoded.png"/>
          <p:cNvPicPr>
            <a:picLocks noChangeAspect="1"/>
          </p:cNvPicPr>
          <p:nvPr/>
        </p:nvPicPr>
        <p:blipFill>
          <a:blip r:embed="rId5"/>
          <a:stretch>
            <a:fillRect/>
          </a:stretch>
        </p:blipFill>
        <p:spPr>
          <a:xfrm>
            <a:off x="8461296" y="6136957"/>
            <a:ext cx="193119" cy="193119"/>
          </a:xfrm>
          <a:prstGeom prst="rect">
            <a:avLst/>
          </a:prstGeom>
        </p:spPr>
      </p:pic>
      <p:sp>
        <p:nvSpPr>
          <p:cNvPr id="18" name="Text 9"/>
          <p:cNvSpPr/>
          <p:nvPr/>
        </p:nvSpPr>
        <p:spPr>
          <a:xfrm>
            <a:off x="827484" y="5401508"/>
            <a:ext cx="1893451" cy="236577"/>
          </a:xfrm>
          <a:prstGeom prst="rect">
            <a:avLst/>
          </a:prstGeom>
          <a:noFill/>
          <a:ln/>
        </p:spPr>
        <p:txBody>
          <a:bodyPr wrap="none" lIns="0" tIns="0" rIns="0" bIns="0" rtlCol="0" anchor="t"/>
          <a:lstStyle/>
          <a:p>
            <a:pPr marL="0" indent="0" algn="l">
              <a:lnSpc>
                <a:spcPts val="1850"/>
              </a:lnSpc>
              <a:buNone/>
            </a:pPr>
            <a:r>
              <a:rPr lang="en-US" sz="1450" dirty="0">
                <a:solidFill>
                  <a:srgbClr val="CAD6DE"/>
                </a:solidFill>
                <a:latin typeface="Unbounded" pitchFamily="34" charset="0"/>
                <a:ea typeface="Unbounded" pitchFamily="34" charset="-122"/>
                <a:cs typeface="Unbounded" pitchFamily="34" charset="-120"/>
              </a:rPr>
              <a:t>Banking</a:t>
            </a:r>
            <a:endParaRPr lang="en-US" sz="1450" dirty="0"/>
          </a:p>
        </p:txBody>
      </p:sp>
      <p:sp>
        <p:nvSpPr>
          <p:cNvPr id="19" name="Text 10"/>
          <p:cNvSpPr/>
          <p:nvPr/>
        </p:nvSpPr>
        <p:spPr>
          <a:xfrm>
            <a:off x="827484" y="5734645"/>
            <a:ext cx="7489031" cy="257532"/>
          </a:xfrm>
          <a:prstGeom prst="rect">
            <a:avLst/>
          </a:prstGeom>
          <a:noFill/>
          <a:ln/>
        </p:spPr>
        <p:txBody>
          <a:bodyPr wrap="non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Implementing sophisticated fraud detection systems with real-time analysis of financial transactions.</a:t>
            </a:r>
            <a:endParaRPr lang="en-US" sz="1250" dirty="0"/>
          </a:p>
        </p:txBody>
      </p:sp>
      <p:sp>
        <p:nvSpPr>
          <p:cNvPr id="20" name="Shape 11"/>
          <p:cNvSpPr/>
          <p:nvPr/>
        </p:nvSpPr>
        <p:spPr>
          <a:xfrm>
            <a:off x="563285" y="6417231"/>
            <a:ext cx="8017431" cy="1119068"/>
          </a:xfrm>
          <a:prstGeom prst="roundRect">
            <a:avLst>
              <a:gd name="adj" fmla="val 2157"/>
            </a:avLst>
          </a:prstGeom>
          <a:solidFill>
            <a:srgbClr val="112836"/>
          </a:solidFill>
          <a:ln w="22860">
            <a:solidFill>
              <a:srgbClr val="49606E"/>
            </a:solidFill>
            <a:prstDash val="solid"/>
          </a:ln>
        </p:spPr>
      </p:sp>
      <p:pic>
        <p:nvPicPr>
          <p:cNvPr id="21" name="Image 7" descr="preencoded.png"/>
          <p:cNvPicPr>
            <a:picLocks noChangeAspect="1"/>
          </p:cNvPicPr>
          <p:nvPr/>
        </p:nvPicPr>
        <p:blipFill>
          <a:blip r:embed="rId4"/>
          <a:stretch>
            <a:fillRect/>
          </a:stretch>
        </p:blipFill>
        <p:spPr>
          <a:xfrm>
            <a:off x="489585" y="6343531"/>
            <a:ext cx="193119" cy="193119"/>
          </a:xfrm>
          <a:prstGeom prst="rect">
            <a:avLst/>
          </a:prstGeom>
        </p:spPr>
      </p:pic>
      <p:pic>
        <p:nvPicPr>
          <p:cNvPr id="22" name="Image 8" descr="preencoded.png"/>
          <p:cNvPicPr>
            <a:picLocks noChangeAspect="1"/>
          </p:cNvPicPr>
          <p:nvPr/>
        </p:nvPicPr>
        <p:blipFill>
          <a:blip r:embed="rId5"/>
          <a:stretch>
            <a:fillRect/>
          </a:stretch>
        </p:blipFill>
        <p:spPr>
          <a:xfrm>
            <a:off x="8461296" y="7416879"/>
            <a:ext cx="193119" cy="193119"/>
          </a:xfrm>
          <a:prstGeom prst="rect">
            <a:avLst/>
          </a:prstGeom>
        </p:spPr>
      </p:pic>
      <p:sp>
        <p:nvSpPr>
          <p:cNvPr id="23" name="Text 12"/>
          <p:cNvSpPr/>
          <p:nvPr/>
        </p:nvSpPr>
        <p:spPr>
          <a:xfrm>
            <a:off x="827484" y="6681430"/>
            <a:ext cx="1893451" cy="236577"/>
          </a:xfrm>
          <a:prstGeom prst="rect">
            <a:avLst/>
          </a:prstGeom>
          <a:noFill/>
          <a:ln/>
        </p:spPr>
        <p:txBody>
          <a:bodyPr wrap="none" lIns="0" tIns="0" rIns="0" bIns="0" rtlCol="0" anchor="t"/>
          <a:lstStyle/>
          <a:p>
            <a:pPr marL="0" indent="0" algn="l">
              <a:lnSpc>
                <a:spcPts val="1850"/>
              </a:lnSpc>
              <a:buNone/>
            </a:pPr>
            <a:r>
              <a:rPr lang="en-US" sz="1450" dirty="0">
                <a:solidFill>
                  <a:srgbClr val="CAD6DE"/>
                </a:solidFill>
                <a:latin typeface="Unbounded" pitchFamily="34" charset="0"/>
                <a:ea typeface="Unbounded" pitchFamily="34" charset="-122"/>
                <a:cs typeface="Unbounded" pitchFamily="34" charset="-120"/>
              </a:rPr>
              <a:t>Media</a:t>
            </a:r>
            <a:endParaRPr lang="en-US" sz="1450" dirty="0"/>
          </a:p>
        </p:txBody>
      </p:sp>
      <p:sp>
        <p:nvSpPr>
          <p:cNvPr id="24" name="Text 13"/>
          <p:cNvSpPr/>
          <p:nvPr/>
        </p:nvSpPr>
        <p:spPr>
          <a:xfrm>
            <a:off x="827484" y="7014567"/>
            <a:ext cx="7489031" cy="257532"/>
          </a:xfrm>
          <a:prstGeom prst="rect">
            <a:avLst/>
          </a:prstGeom>
          <a:noFill/>
          <a:ln/>
        </p:spPr>
        <p:txBody>
          <a:bodyPr wrap="none" lIns="0" tIns="0" rIns="0" bIns="0" rtlCol="0" anchor="t"/>
          <a:lstStyle/>
          <a:p>
            <a:pPr marL="0" indent="0" algn="l">
              <a:lnSpc>
                <a:spcPts val="2000"/>
              </a:lnSpc>
              <a:buNone/>
            </a:pPr>
            <a:r>
              <a:rPr lang="en-US" sz="1250" dirty="0">
                <a:solidFill>
                  <a:srgbClr val="CAD6DE"/>
                </a:solidFill>
                <a:latin typeface="Cabin" pitchFamily="34" charset="0"/>
                <a:ea typeface="Cabin" pitchFamily="34" charset="-122"/>
                <a:cs typeface="Cabin" pitchFamily="34" charset="-120"/>
              </a:rPr>
              <a:t>Powering personalized content delivery and streaming analytics to tailor user experiences.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1059</Words>
  <Application>Microsoft Macintosh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Unbounded</vt:lpstr>
      <vt:lpstr>Consolas</vt:lpstr>
      <vt:lpstr>Arial</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Deekshith P Kumar</cp:lastModifiedBy>
  <cp:revision>2</cp:revision>
  <dcterms:created xsi:type="dcterms:W3CDTF">2025-12-09T06:50:44Z</dcterms:created>
  <dcterms:modified xsi:type="dcterms:W3CDTF">2025-12-09T06:53:37Z</dcterms:modified>
</cp:coreProperties>
</file>